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15"/>
  </p:notesMasterIdLst>
  <p:sldIdLst>
    <p:sldId id="272" r:id="rId2"/>
    <p:sldId id="260" r:id="rId3"/>
    <p:sldId id="273" r:id="rId4"/>
    <p:sldId id="268" r:id="rId5"/>
    <p:sldId id="261" r:id="rId6"/>
    <p:sldId id="262" r:id="rId7"/>
    <p:sldId id="264" r:id="rId8"/>
    <p:sldId id="269" r:id="rId9"/>
    <p:sldId id="274" r:id="rId10"/>
    <p:sldId id="270" r:id="rId11"/>
    <p:sldId id="265" r:id="rId12"/>
    <p:sldId id="266" r:id="rId13"/>
    <p:sldId id="27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373E7D"/>
    <a:srgbClr val="4B5971"/>
    <a:srgbClr val="2B3341"/>
    <a:srgbClr val="323872"/>
    <a:srgbClr val="133B63"/>
    <a:srgbClr val="1D2843"/>
    <a:srgbClr val="DBFFF9"/>
    <a:srgbClr val="FFCC99"/>
    <a:srgbClr val="DBFF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65" d="100"/>
          <a:sy n="65" d="100"/>
        </p:scale>
        <p:origin x="72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648653-0753-440D-8709-3EED6ECBA733}" type="datetimeFigureOut">
              <a:rPr lang="en-IN" smtClean="0"/>
              <a:t>10-11-2025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10EC37-3801-4EF3-B6C7-ACE42FB2BBD8}" type="slidenum">
              <a:rPr lang="en-IN" smtClean="0"/>
              <a:t>‹#›</a:t>
            </a:fld>
            <a:endParaRPr lang="en-IN"/>
          </a:p>
        </p:txBody>
      </p:sp>
    </p:spTree>
    <p:extLst>
      <p:ext uri="{BB962C8B-B14F-4D97-AF65-F5344CB8AC3E}">
        <p14:creationId xmlns:p14="http://schemas.microsoft.com/office/powerpoint/2010/main" val="653121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C10EC37-3801-4EF3-B6C7-ACE42FB2BBD8}" type="slidenum">
              <a:rPr lang="en-IN" smtClean="0"/>
              <a:t>2</a:t>
            </a:fld>
            <a:endParaRPr lang="en-IN"/>
          </a:p>
        </p:txBody>
      </p:sp>
    </p:spTree>
    <p:extLst>
      <p:ext uri="{BB962C8B-B14F-4D97-AF65-F5344CB8AC3E}">
        <p14:creationId xmlns:p14="http://schemas.microsoft.com/office/powerpoint/2010/main" val="1798304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C10EC37-3801-4EF3-B6C7-ACE42FB2BBD8}" type="slidenum">
              <a:rPr lang="en-IN" smtClean="0"/>
              <a:t>4</a:t>
            </a:fld>
            <a:endParaRPr lang="en-IN"/>
          </a:p>
        </p:txBody>
      </p:sp>
    </p:spTree>
    <p:extLst>
      <p:ext uri="{BB962C8B-B14F-4D97-AF65-F5344CB8AC3E}">
        <p14:creationId xmlns:p14="http://schemas.microsoft.com/office/powerpoint/2010/main" val="1998535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C10EC37-3801-4EF3-B6C7-ACE42FB2BBD8}" type="slidenum">
              <a:rPr lang="en-IN" smtClean="0"/>
              <a:t>7</a:t>
            </a:fld>
            <a:endParaRPr lang="en-IN"/>
          </a:p>
        </p:txBody>
      </p:sp>
    </p:spTree>
    <p:extLst>
      <p:ext uri="{BB962C8B-B14F-4D97-AF65-F5344CB8AC3E}">
        <p14:creationId xmlns:p14="http://schemas.microsoft.com/office/powerpoint/2010/main" val="2138706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C10EC37-3801-4EF3-B6C7-ACE42FB2BBD8}" type="slidenum">
              <a:rPr lang="en-IN" smtClean="0"/>
              <a:t>10</a:t>
            </a:fld>
            <a:endParaRPr lang="en-IN"/>
          </a:p>
        </p:txBody>
      </p:sp>
    </p:spTree>
    <p:extLst>
      <p:ext uri="{BB962C8B-B14F-4D97-AF65-F5344CB8AC3E}">
        <p14:creationId xmlns:p14="http://schemas.microsoft.com/office/powerpoint/2010/main" val="4113649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FB59B4D-79C2-4AFA-BF6C-27B1CB891211}" type="datetimeFigureOut">
              <a:rPr lang="en-IN" smtClean="0"/>
              <a:t>10-11-2025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CDDBB66-E133-492F-A216-A598AAA105F6}" type="slidenum">
              <a:rPr lang="en-IN" smtClean="0"/>
              <a:t>‹#›</a:t>
            </a:fld>
            <a:endParaRPr lang="en-IN"/>
          </a:p>
        </p:txBody>
      </p:sp>
    </p:spTree>
    <p:extLst>
      <p:ext uri="{BB962C8B-B14F-4D97-AF65-F5344CB8AC3E}">
        <p14:creationId xmlns:p14="http://schemas.microsoft.com/office/powerpoint/2010/main" val="262147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B59B4D-79C2-4AFA-BF6C-27B1CB891211}" type="datetimeFigureOut">
              <a:rPr lang="en-IN" smtClean="0"/>
              <a:t>10-11-2025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CDDBB66-E133-492F-A216-A598AAA105F6}" type="slidenum">
              <a:rPr lang="en-IN" smtClean="0"/>
              <a:t>‹#›</a:t>
            </a:fld>
            <a:endParaRPr lang="en-IN"/>
          </a:p>
        </p:txBody>
      </p:sp>
    </p:spTree>
    <p:extLst>
      <p:ext uri="{BB962C8B-B14F-4D97-AF65-F5344CB8AC3E}">
        <p14:creationId xmlns:p14="http://schemas.microsoft.com/office/powerpoint/2010/main" val="5438499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B59B4D-79C2-4AFA-BF6C-27B1CB891211}" type="datetimeFigureOut">
              <a:rPr lang="en-IN" smtClean="0"/>
              <a:t>10-11-2025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CDDBB66-E133-492F-A216-A598AAA105F6}" type="slidenum">
              <a:rPr lang="en-IN" smtClean="0"/>
              <a:t>‹#›</a:t>
            </a:fld>
            <a:endParaRPr lang="en-IN"/>
          </a:p>
        </p:txBody>
      </p:sp>
    </p:spTree>
    <p:extLst>
      <p:ext uri="{BB962C8B-B14F-4D97-AF65-F5344CB8AC3E}">
        <p14:creationId xmlns:p14="http://schemas.microsoft.com/office/powerpoint/2010/main" val="2478621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B59B4D-79C2-4AFA-BF6C-27B1CB891211}" type="datetimeFigureOut">
              <a:rPr lang="en-IN" smtClean="0"/>
              <a:t>10-11-2025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CDDBB66-E133-492F-A216-A598AAA105F6}" type="slidenum">
              <a:rPr lang="en-IN" smtClean="0"/>
              <a:t>‹#›</a:t>
            </a:fld>
            <a:endParaRPr lang="en-IN"/>
          </a:p>
        </p:txBody>
      </p:sp>
    </p:spTree>
    <p:extLst>
      <p:ext uri="{BB962C8B-B14F-4D97-AF65-F5344CB8AC3E}">
        <p14:creationId xmlns:p14="http://schemas.microsoft.com/office/powerpoint/2010/main" val="3183897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FB59B4D-79C2-4AFA-BF6C-27B1CB891211}" type="datetimeFigureOut">
              <a:rPr lang="en-IN" smtClean="0"/>
              <a:t>10-11-2025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CDDBB66-E133-492F-A216-A598AAA105F6}" type="slidenum">
              <a:rPr lang="en-IN" smtClean="0"/>
              <a:t>‹#›</a:t>
            </a:fld>
            <a:endParaRPr lang="en-IN"/>
          </a:p>
        </p:txBody>
      </p:sp>
    </p:spTree>
    <p:extLst>
      <p:ext uri="{BB962C8B-B14F-4D97-AF65-F5344CB8AC3E}">
        <p14:creationId xmlns:p14="http://schemas.microsoft.com/office/powerpoint/2010/main" val="2176266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FB59B4D-79C2-4AFA-BF6C-27B1CB891211}" type="datetimeFigureOut">
              <a:rPr lang="en-IN" smtClean="0"/>
              <a:t>10-11-2025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CDDBB66-E133-492F-A216-A598AAA105F6}" type="slidenum">
              <a:rPr lang="en-IN" smtClean="0"/>
              <a:t>‹#›</a:t>
            </a:fld>
            <a:endParaRPr lang="en-IN"/>
          </a:p>
        </p:txBody>
      </p:sp>
    </p:spTree>
    <p:extLst>
      <p:ext uri="{BB962C8B-B14F-4D97-AF65-F5344CB8AC3E}">
        <p14:creationId xmlns:p14="http://schemas.microsoft.com/office/powerpoint/2010/main" val="1003371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FB59B4D-79C2-4AFA-BF6C-27B1CB891211}" type="datetimeFigureOut">
              <a:rPr lang="en-IN" smtClean="0"/>
              <a:t>10-11-2025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CDDBB66-E133-492F-A216-A598AAA105F6}" type="slidenum">
              <a:rPr lang="en-IN" smtClean="0"/>
              <a:t>‹#›</a:t>
            </a:fld>
            <a:endParaRPr lang="en-IN"/>
          </a:p>
        </p:txBody>
      </p:sp>
    </p:spTree>
    <p:extLst>
      <p:ext uri="{BB962C8B-B14F-4D97-AF65-F5344CB8AC3E}">
        <p14:creationId xmlns:p14="http://schemas.microsoft.com/office/powerpoint/2010/main" val="3612929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B59B4D-79C2-4AFA-BF6C-27B1CB891211}" type="datetimeFigureOut">
              <a:rPr lang="en-IN" smtClean="0"/>
              <a:t>10-11-2025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CDDBB66-E133-492F-A216-A598AAA105F6}" type="slidenum">
              <a:rPr lang="en-IN" smtClean="0"/>
              <a:t>‹#›</a:t>
            </a:fld>
            <a:endParaRPr lang="en-IN"/>
          </a:p>
        </p:txBody>
      </p:sp>
    </p:spTree>
    <p:extLst>
      <p:ext uri="{BB962C8B-B14F-4D97-AF65-F5344CB8AC3E}">
        <p14:creationId xmlns:p14="http://schemas.microsoft.com/office/powerpoint/2010/main" val="952563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B59B4D-79C2-4AFA-BF6C-27B1CB891211}" type="datetimeFigureOut">
              <a:rPr lang="en-IN" smtClean="0"/>
              <a:t>10-11-2025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CDDBB66-E133-492F-A216-A598AAA105F6}" type="slidenum">
              <a:rPr lang="en-IN" smtClean="0"/>
              <a:t>‹#›</a:t>
            </a:fld>
            <a:endParaRPr lang="en-IN"/>
          </a:p>
        </p:txBody>
      </p:sp>
    </p:spTree>
    <p:extLst>
      <p:ext uri="{BB962C8B-B14F-4D97-AF65-F5344CB8AC3E}">
        <p14:creationId xmlns:p14="http://schemas.microsoft.com/office/powerpoint/2010/main" val="3241456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FB59B4D-79C2-4AFA-BF6C-27B1CB891211}" type="datetimeFigureOut">
              <a:rPr lang="en-IN" smtClean="0"/>
              <a:t>10-11-2025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CDDBB66-E133-492F-A216-A598AAA105F6}" type="slidenum">
              <a:rPr lang="en-IN" smtClean="0"/>
              <a:t>‹#›</a:t>
            </a:fld>
            <a:endParaRPr lang="en-IN"/>
          </a:p>
        </p:txBody>
      </p:sp>
    </p:spTree>
    <p:extLst>
      <p:ext uri="{BB962C8B-B14F-4D97-AF65-F5344CB8AC3E}">
        <p14:creationId xmlns:p14="http://schemas.microsoft.com/office/powerpoint/2010/main" val="2685124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FB59B4D-79C2-4AFA-BF6C-27B1CB891211}" type="datetimeFigureOut">
              <a:rPr lang="en-IN" smtClean="0"/>
              <a:t>10-11-2025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CDDBB66-E133-492F-A216-A598AAA105F6}" type="slidenum">
              <a:rPr lang="en-IN" smtClean="0"/>
              <a:t>‹#›</a:t>
            </a:fld>
            <a:endParaRPr lang="en-IN"/>
          </a:p>
        </p:txBody>
      </p:sp>
    </p:spTree>
    <p:extLst>
      <p:ext uri="{BB962C8B-B14F-4D97-AF65-F5344CB8AC3E}">
        <p14:creationId xmlns:p14="http://schemas.microsoft.com/office/powerpoint/2010/main" val="2224250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B59B4D-79C2-4AFA-BF6C-27B1CB891211}" type="datetimeFigureOut">
              <a:rPr lang="en-IN" smtClean="0"/>
              <a:t>10-11-2025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DDBB66-E133-492F-A216-A598AAA105F6}" type="slidenum">
              <a:rPr lang="en-IN" smtClean="0"/>
              <a:t>‹#›</a:t>
            </a:fld>
            <a:endParaRPr lang="en-IN"/>
          </a:p>
        </p:txBody>
      </p:sp>
    </p:spTree>
    <p:extLst>
      <p:ext uri="{BB962C8B-B14F-4D97-AF65-F5344CB8AC3E}">
        <p14:creationId xmlns:p14="http://schemas.microsoft.com/office/powerpoint/2010/main" val="2801803473"/>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7.png"/><Relationship Id="rId7" Type="http://schemas.openxmlformats.org/officeDocument/2006/relationships/image" Target="../media/image19.png"/><Relationship Id="rId12" Type="http://schemas.microsoft.com/office/2007/relationships/hdphoto" Target="../media/hdphoto7.wdp"/><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microsoft.com/office/2007/relationships/hdphoto" Target="../media/hdphoto4.wdp"/><Relationship Id="rId11" Type="http://schemas.openxmlformats.org/officeDocument/2006/relationships/image" Target="../media/image21.png"/><Relationship Id="rId5" Type="http://schemas.openxmlformats.org/officeDocument/2006/relationships/image" Target="../media/image18.png"/><Relationship Id="rId10" Type="http://schemas.microsoft.com/office/2007/relationships/hdphoto" Target="../media/hdphoto6.wdp"/><Relationship Id="rId4" Type="http://schemas.microsoft.com/office/2007/relationships/hdphoto" Target="../media/hdphoto3.wdp"/><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0" y="3180489"/>
            <a:ext cx="12231329" cy="1058138"/>
          </a:xfrm>
          <a:prstGeom prst="rect">
            <a:avLst/>
          </a:prstGeom>
          <a:noFill/>
          <a:ln/>
        </p:spPr>
        <p:txBody>
          <a:bodyPr wrap="square" lIns="0" tIns="0" rIns="0" bIns="0" rtlCol="0" anchor="t"/>
          <a:lstStyle/>
          <a:p>
            <a:pPr marL="0" indent="0" algn="ctr">
              <a:buNone/>
            </a:pPr>
            <a:r>
              <a:rPr lang="en-US" sz="6000" b="1" i="1" dirty="0">
                <a:ln w="6600">
                  <a:solidFill>
                    <a:srgbClr val="FFFFCC"/>
                  </a:solidFill>
                  <a:prstDash val="solid"/>
                </a:ln>
                <a:solidFill>
                  <a:srgbClr val="FFFFCC"/>
                </a:solidFill>
                <a:effectLst>
                  <a:outerShdw blurRad="38100" dist="38100" dir="2700000" algn="tl">
                    <a:srgbClr val="000000">
                      <a:alpha val="43137"/>
                    </a:srgbClr>
                  </a:outerShdw>
                </a:effectLst>
                <a:latin typeface="Geist Bold" pitchFamily="34" charset="0"/>
                <a:ea typeface="Geist Bold" pitchFamily="34" charset="-122"/>
                <a:cs typeface="Geist Bold" pitchFamily="34" charset="-120"/>
              </a:rPr>
              <a:t>Lost &amp; Found Application</a:t>
            </a:r>
            <a:endParaRPr lang="en-US" sz="6000" b="1" i="1" dirty="0">
              <a:ln w="6600">
                <a:solidFill>
                  <a:srgbClr val="FFFFCC"/>
                </a:solidFill>
                <a:prstDash val="solid"/>
              </a:ln>
              <a:solidFill>
                <a:srgbClr val="FFFFCC"/>
              </a:solidFill>
              <a:effectLst>
                <a:outerShdw blurRad="38100" dist="38100" dir="2700000" algn="tl">
                  <a:srgbClr val="000000">
                    <a:alpha val="43137"/>
                  </a:srgbClr>
                </a:outerShdw>
              </a:effectLst>
            </a:endParaRPr>
          </a:p>
        </p:txBody>
      </p:sp>
      <p:sp>
        <p:nvSpPr>
          <p:cNvPr id="5" name="TextBox 4"/>
          <p:cNvSpPr txBox="1"/>
          <p:nvPr/>
        </p:nvSpPr>
        <p:spPr>
          <a:xfrm>
            <a:off x="287306" y="4290349"/>
            <a:ext cx="2200256" cy="523220"/>
          </a:xfrm>
          <a:prstGeom prst="rect">
            <a:avLst/>
          </a:prstGeom>
          <a:noFill/>
        </p:spPr>
        <p:txBody>
          <a:bodyPr wrap="square" rtlCol="0">
            <a:spAutoFit/>
          </a:bodyPr>
          <a:lstStyle/>
          <a:p>
            <a:r>
              <a:rPr lang="en-US" sz="2800" b="1" i="1" dirty="0"/>
              <a:t>Presented By:</a:t>
            </a:r>
            <a:endParaRPr lang="en-IN" sz="2800" b="1" i="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498"/>
            <a:ext cx="12192000" cy="2635045"/>
          </a:xfrm>
          <a:prstGeom prst="rect">
            <a:avLst/>
          </a:prstGeom>
        </p:spPr>
      </p:pic>
      <p:sp>
        <p:nvSpPr>
          <p:cNvPr id="7" name="TextBox 6"/>
          <p:cNvSpPr txBox="1"/>
          <p:nvPr/>
        </p:nvSpPr>
        <p:spPr>
          <a:xfrm>
            <a:off x="825908" y="4865233"/>
            <a:ext cx="2435452" cy="1785104"/>
          </a:xfrm>
          <a:prstGeom prst="rect">
            <a:avLst/>
          </a:prstGeom>
          <a:noFill/>
        </p:spPr>
        <p:txBody>
          <a:bodyPr wrap="square" rtlCol="0">
            <a:spAutoFit/>
          </a:bodyPr>
          <a:lstStyle/>
          <a:p>
            <a:pPr marL="342900" indent="-342900">
              <a:buFont typeface="Arial" panose="020B0604020202020204" pitchFamily="34" charset="0"/>
              <a:buChar char="•"/>
            </a:pPr>
            <a:r>
              <a:rPr lang="en-US" sz="2200" b="1" i="1" dirty="0"/>
              <a:t>T K S Sathvik</a:t>
            </a:r>
          </a:p>
          <a:p>
            <a:pPr marL="342900" indent="-342900">
              <a:buFont typeface="Arial" panose="020B0604020202020204" pitchFamily="34" charset="0"/>
              <a:buChar char="•"/>
            </a:pPr>
            <a:r>
              <a:rPr lang="en-US" sz="2200" b="1" i="1" dirty="0"/>
              <a:t>Navya Sri</a:t>
            </a:r>
          </a:p>
          <a:p>
            <a:pPr marL="342900" indent="-342900">
              <a:buFont typeface="Arial" panose="020B0604020202020204" pitchFamily="34" charset="0"/>
              <a:buChar char="•"/>
            </a:pPr>
            <a:r>
              <a:rPr lang="en-US" sz="2200" b="1" i="1" dirty="0"/>
              <a:t>Vinay Karthik</a:t>
            </a:r>
          </a:p>
          <a:p>
            <a:pPr marL="342900" indent="-342900">
              <a:buFont typeface="Arial" panose="020B0604020202020204" pitchFamily="34" charset="0"/>
              <a:buChar char="•"/>
            </a:pPr>
            <a:r>
              <a:rPr lang="en-US" sz="2200" b="1" i="1" dirty="0"/>
              <a:t>Vyshnavi</a:t>
            </a:r>
          </a:p>
          <a:p>
            <a:pPr marL="342900" indent="-342900">
              <a:buFont typeface="Arial" panose="020B0604020202020204" pitchFamily="34" charset="0"/>
              <a:buChar char="•"/>
            </a:pPr>
            <a:r>
              <a:rPr lang="en-US" sz="2200" b="1" i="1" dirty="0"/>
              <a:t>Mounika</a:t>
            </a:r>
          </a:p>
        </p:txBody>
      </p:sp>
      <p:sp>
        <p:nvSpPr>
          <p:cNvPr id="8" name="TextBox 7"/>
          <p:cNvSpPr txBox="1"/>
          <p:nvPr/>
        </p:nvSpPr>
        <p:spPr>
          <a:xfrm>
            <a:off x="8037871" y="5002630"/>
            <a:ext cx="3087329" cy="461665"/>
          </a:xfrm>
          <a:prstGeom prst="rect">
            <a:avLst/>
          </a:prstGeom>
          <a:noFill/>
        </p:spPr>
        <p:txBody>
          <a:bodyPr wrap="square" rtlCol="0">
            <a:spAutoFit/>
          </a:bodyPr>
          <a:lstStyle/>
          <a:p>
            <a:r>
              <a:rPr lang="en-US" sz="2400" b="1" i="1" dirty="0"/>
              <a:t>Under The Guidance of</a:t>
            </a:r>
            <a:endParaRPr lang="en-IN" sz="2400" b="1" i="1" dirty="0"/>
          </a:p>
        </p:txBody>
      </p:sp>
      <p:sp>
        <p:nvSpPr>
          <p:cNvPr id="10" name="TextBox 9"/>
          <p:cNvSpPr txBox="1"/>
          <p:nvPr/>
        </p:nvSpPr>
        <p:spPr>
          <a:xfrm>
            <a:off x="8503921" y="5418129"/>
            <a:ext cx="2621280" cy="400110"/>
          </a:xfrm>
          <a:prstGeom prst="rect">
            <a:avLst/>
          </a:prstGeom>
          <a:noFill/>
        </p:spPr>
        <p:txBody>
          <a:bodyPr wrap="square" rtlCol="0">
            <a:spAutoFit/>
          </a:bodyPr>
          <a:lstStyle/>
          <a:p>
            <a:pPr marL="342900" indent="-79375">
              <a:buFont typeface="Arial" panose="020B0604020202020204" pitchFamily="34" charset="0"/>
              <a:buChar char="•"/>
            </a:pPr>
            <a:r>
              <a:rPr lang="en-US" sz="2000" b="1" i="1" dirty="0"/>
              <a:t> Suramya Biswas</a:t>
            </a:r>
            <a:endParaRPr lang="en-IN" sz="2000" b="1" i="1" dirty="0"/>
          </a:p>
        </p:txBody>
      </p:sp>
    </p:spTree>
    <p:extLst>
      <p:ext uri="{BB962C8B-B14F-4D97-AF65-F5344CB8AC3E}">
        <p14:creationId xmlns:p14="http://schemas.microsoft.com/office/powerpoint/2010/main" val="3135515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7FEE9952-8B43-D337-E9EF-D0DD1D393F18}"/>
            </a:ext>
          </a:extLst>
        </p:cNvPr>
        <p:cNvGrpSpPr/>
        <p:nvPr/>
      </p:nvGrpSpPr>
      <p:grpSpPr>
        <a:xfrm>
          <a:off x="0" y="0"/>
          <a:ext cx="0" cy="0"/>
          <a:chOff x="0" y="0"/>
          <a:chExt cx="0" cy="0"/>
        </a:xfrm>
      </p:grpSpPr>
      <p:sp>
        <p:nvSpPr>
          <p:cNvPr id="4" name="Text 0">
            <a:extLst>
              <a:ext uri="{FF2B5EF4-FFF2-40B4-BE49-F238E27FC236}">
                <a16:creationId xmlns:a16="http://schemas.microsoft.com/office/drawing/2014/main" xmlns="" id="{33AA65FC-B497-EC3F-A6C2-09013E0CF0B8}"/>
              </a:ext>
            </a:extLst>
          </p:cNvPr>
          <p:cNvSpPr/>
          <p:nvPr/>
        </p:nvSpPr>
        <p:spPr>
          <a:xfrm>
            <a:off x="732418" y="974289"/>
            <a:ext cx="7285384" cy="737116"/>
          </a:xfrm>
          <a:prstGeom prst="rect">
            <a:avLst/>
          </a:prstGeom>
          <a:noFill/>
          <a:ln/>
        </p:spPr>
        <p:txBody>
          <a:bodyPr wrap="none" lIns="0" tIns="0" rIns="0" bIns="0" rtlCol="0" anchor="t"/>
          <a:lstStyle/>
          <a:p>
            <a:pPr marL="0" indent="0" algn="l">
              <a:lnSpc>
                <a:spcPts val="5800"/>
              </a:lnSpc>
              <a:buNone/>
            </a:pPr>
            <a:r>
              <a:rPr lang="en-US" sz="3200" b="1" dirty="0">
                <a:solidFill>
                  <a:srgbClr val="FFFFCC"/>
                </a:solidFill>
                <a:latin typeface="Geist Bold" pitchFamily="34" charset="0"/>
                <a:ea typeface="Geist Bold" pitchFamily="34" charset="-122"/>
                <a:cs typeface="Geist Bold" pitchFamily="34" charset="-120"/>
              </a:rPr>
              <a:t>Planned Enhancements &amp; Roadmap</a:t>
            </a:r>
            <a:endParaRPr lang="en-US" sz="3200" dirty="0">
              <a:solidFill>
                <a:srgbClr val="FFFFCC"/>
              </a:solidFill>
            </a:endParaRPr>
          </a:p>
        </p:txBody>
      </p:sp>
      <p:sp>
        <p:nvSpPr>
          <p:cNvPr id="6" name="Shape 1">
            <a:extLst>
              <a:ext uri="{FF2B5EF4-FFF2-40B4-BE49-F238E27FC236}">
                <a16:creationId xmlns:a16="http://schemas.microsoft.com/office/drawing/2014/main" xmlns="" id="{7C962F11-8FDF-7977-B393-010C4D144F0A}"/>
              </a:ext>
            </a:extLst>
          </p:cNvPr>
          <p:cNvSpPr/>
          <p:nvPr/>
        </p:nvSpPr>
        <p:spPr>
          <a:xfrm>
            <a:off x="592163" y="2172256"/>
            <a:ext cx="3512004" cy="680442"/>
          </a:xfrm>
          <a:prstGeom prst="roundRect">
            <a:avLst>
              <a:gd name="adj" fmla="val 480029"/>
            </a:avLst>
          </a:prstGeom>
          <a:noFill/>
          <a:ln w="22860">
            <a:solidFill>
              <a:schemeClr val="tx2">
                <a:lumMod val="75000"/>
              </a:schemeClr>
            </a:solidFill>
            <a:prstDash val="solid"/>
          </a:ln>
        </p:spPr>
        <p:txBody>
          <a:bodyPr/>
          <a:lstStyle/>
          <a:p>
            <a:endParaRPr lang="en-IN" dirty="0"/>
          </a:p>
        </p:txBody>
      </p:sp>
      <p:pic>
        <p:nvPicPr>
          <p:cNvPr id="7" name="Image 0" descr="preencoded.png">
            <a:extLst>
              <a:ext uri="{FF2B5EF4-FFF2-40B4-BE49-F238E27FC236}">
                <a16:creationId xmlns:a16="http://schemas.microsoft.com/office/drawing/2014/main" xmlns="" id="{6F759A2B-DA21-CEDB-BE55-66A80A8D04B5}"/>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2108078" y="2314218"/>
            <a:ext cx="340162" cy="340162"/>
          </a:xfrm>
          <a:prstGeom prst="rect">
            <a:avLst/>
          </a:prstGeom>
          <a:noFill/>
        </p:spPr>
      </p:pic>
      <p:sp>
        <p:nvSpPr>
          <p:cNvPr id="10" name="Shape 4">
            <a:extLst>
              <a:ext uri="{FF2B5EF4-FFF2-40B4-BE49-F238E27FC236}">
                <a16:creationId xmlns:a16="http://schemas.microsoft.com/office/drawing/2014/main" xmlns="" id="{6D4CD347-52FF-ED8F-7D11-4E27493C72A3}"/>
              </a:ext>
            </a:extLst>
          </p:cNvPr>
          <p:cNvSpPr/>
          <p:nvPr/>
        </p:nvSpPr>
        <p:spPr>
          <a:xfrm>
            <a:off x="4696329" y="2168970"/>
            <a:ext cx="3342478" cy="680442"/>
          </a:xfrm>
          <a:prstGeom prst="roundRect">
            <a:avLst>
              <a:gd name="adj" fmla="val 480029"/>
            </a:avLst>
          </a:prstGeom>
          <a:noFill/>
          <a:ln w="22860">
            <a:solidFill>
              <a:schemeClr val="tx2">
                <a:lumMod val="75000"/>
              </a:schemeClr>
            </a:solidFill>
            <a:prstDash val="solid"/>
          </a:ln>
        </p:spPr>
        <p:txBody>
          <a:bodyPr/>
          <a:lstStyle/>
          <a:p>
            <a:endParaRPr lang="en-IN" dirty="0"/>
          </a:p>
        </p:txBody>
      </p:sp>
      <p:pic>
        <p:nvPicPr>
          <p:cNvPr id="11" name="Image 1" descr="preencoded.png">
            <a:extLst>
              <a:ext uri="{FF2B5EF4-FFF2-40B4-BE49-F238E27FC236}">
                <a16:creationId xmlns:a16="http://schemas.microsoft.com/office/drawing/2014/main" xmlns="" id="{327900FB-2185-5891-941D-461BA7ACC809}"/>
              </a:ext>
            </a:extLst>
          </p:cNvPr>
          <p:cNvPicPr>
            <a:picLocks noChangeAspect="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6115514" y="2314218"/>
            <a:ext cx="340162" cy="340162"/>
          </a:xfrm>
          <a:prstGeom prst="rect">
            <a:avLst/>
          </a:prstGeom>
          <a:noFill/>
        </p:spPr>
      </p:pic>
      <p:sp>
        <p:nvSpPr>
          <p:cNvPr id="12" name="Text 5">
            <a:extLst>
              <a:ext uri="{FF2B5EF4-FFF2-40B4-BE49-F238E27FC236}">
                <a16:creationId xmlns:a16="http://schemas.microsoft.com/office/drawing/2014/main" xmlns="" id="{E7A2ABCE-AF24-3317-842B-2558910D8EFE}"/>
              </a:ext>
            </a:extLst>
          </p:cNvPr>
          <p:cNvSpPr/>
          <p:nvPr/>
        </p:nvSpPr>
        <p:spPr>
          <a:xfrm>
            <a:off x="4891153" y="3002733"/>
            <a:ext cx="3742730" cy="447479"/>
          </a:xfrm>
          <a:prstGeom prst="rect">
            <a:avLst/>
          </a:prstGeom>
          <a:noFill/>
          <a:ln/>
        </p:spPr>
        <p:txBody>
          <a:bodyPr wrap="square" lIns="0" tIns="0" rIns="0" bIns="0" rtlCol="0" anchor="t"/>
          <a:lstStyle/>
          <a:p>
            <a:pPr marL="0" indent="0" algn="l">
              <a:lnSpc>
                <a:spcPts val="2900"/>
              </a:lnSpc>
              <a:buNone/>
            </a:pPr>
            <a:r>
              <a:rPr lang="en-US" b="1" dirty="0">
                <a:solidFill>
                  <a:srgbClr val="FFFFFF"/>
                </a:solidFill>
                <a:latin typeface="Geist Bold" pitchFamily="34" charset="0"/>
                <a:ea typeface="Geist Bold" pitchFamily="34" charset="-122"/>
                <a:cs typeface="Geist Bold" pitchFamily="34" charset="-120"/>
              </a:rPr>
              <a:t>Email / Notification System</a:t>
            </a:r>
            <a:endParaRPr lang="en-US" dirty="0"/>
          </a:p>
        </p:txBody>
      </p:sp>
      <p:sp>
        <p:nvSpPr>
          <p:cNvPr id="14" name="Shape 7">
            <a:extLst>
              <a:ext uri="{FF2B5EF4-FFF2-40B4-BE49-F238E27FC236}">
                <a16:creationId xmlns:a16="http://schemas.microsoft.com/office/drawing/2014/main" xmlns="" id="{770CCFB4-12A9-9965-B164-41BA096770FA}"/>
              </a:ext>
            </a:extLst>
          </p:cNvPr>
          <p:cNvSpPr/>
          <p:nvPr/>
        </p:nvSpPr>
        <p:spPr>
          <a:xfrm>
            <a:off x="8463311" y="2172256"/>
            <a:ext cx="3441371" cy="680442"/>
          </a:xfrm>
          <a:prstGeom prst="roundRect">
            <a:avLst>
              <a:gd name="adj" fmla="val 480029"/>
            </a:avLst>
          </a:prstGeom>
          <a:noFill/>
          <a:ln w="22860">
            <a:solidFill>
              <a:schemeClr val="tx2">
                <a:lumMod val="75000"/>
              </a:schemeClr>
            </a:solidFill>
            <a:prstDash val="solid"/>
          </a:ln>
        </p:spPr>
        <p:txBody>
          <a:bodyPr/>
          <a:lstStyle/>
          <a:p>
            <a:endParaRPr lang="en-IN" dirty="0"/>
          </a:p>
        </p:txBody>
      </p:sp>
      <p:pic>
        <p:nvPicPr>
          <p:cNvPr id="15" name="Image 2" descr="preencoded.png">
            <a:extLst>
              <a:ext uri="{FF2B5EF4-FFF2-40B4-BE49-F238E27FC236}">
                <a16:creationId xmlns:a16="http://schemas.microsoft.com/office/drawing/2014/main" xmlns="" id="{46EE30DB-10D0-8A5E-AFE8-E8A4820B9824}"/>
              </a:ext>
            </a:extLst>
          </p:cNvPr>
          <p:cNvPicPr>
            <a:picLocks noChangeAspect="1"/>
          </p:cNvPicPr>
          <p:nvPr/>
        </p:nvPicPr>
        <p:blipFill>
          <a:blip r:embed="rId7">
            <a:duotone>
              <a:schemeClr val="accent1">
                <a:shade val="45000"/>
                <a:satMod val="135000"/>
              </a:schemeClr>
              <a:prstClr val="white"/>
            </a:duotone>
            <a:extLst>
              <a:ext uri="{BEBA8EAE-BF5A-486C-A8C5-ECC9F3942E4B}">
                <a14:imgProps xmlns:a14="http://schemas.microsoft.com/office/drawing/2010/main">
                  <a14:imgLayer r:embed="rId8">
                    <a14:imgEffect>
                      <a14:sharpenSoften amount="50000"/>
                    </a14:imgEffect>
                  </a14:imgLayer>
                </a14:imgProps>
              </a:ext>
            </a:extLst>
          </a:blip>
          <a:stretch>
            <a:fillRect/>
          </a:stretch>
        </p:blipFill>
        <p:spPr>
          <a:xfrm>
            <a:off x="10013916" y="2316163"/>
            <a:ext cx="340162" cy="340162"/>
          </a:xfrm>
          <a:prstGeom prst="rect">
            <a:avLst/>
          </a:prstGeom>
          <a:noFill/>
        </p:spPr>
      </p:pic>
      <p:sp>
        <p:nvSpPr>
          <p:cNvPr id="16" name="Text 8">
            <a:extLst>
              <a:ext uri="{FF2B5EF4-FFF2-40B4-BE49-F238E27FC236}">
                <a16:creationId xmlns:a16="http://schemas.microsoft.com/office/drawing/2014/main" xmlns="" id="{61300D18-15CC-9D46-4EAB-8A2EF119E322}"/>
              </a:ext>
            </a:extLst>
          </p:cNvPr>
          <p:cNvSpPr/>
          <p:nvPr/>
        </p:nvSpPr>
        <p:spPr>
          <a:xfrm>
            <a:off x="8750595" y="2996605"/>
            <a:ext cx="2835235" cy="368498"/>
          </a:xfrm>
          <a:prstGeom prst="rect">
            <a:avLst/>
          </a:prstGeom>
          <a:noFill/>
          <a:ln/>
        </p:spPr>
        <p:txBody>
          <a:bodyPr wrap="none" lIns="0" tIns="0" rIns="0" bIns="0" rtlCol="0" anchor="t"/>
          <a:lstStyle/>
          <a:p>
            <a:pPr marL="0" indent="0" algn="l">
              <a:lnSpc>
                <a:spcPts val="2900"/>
              </a:lnSpc>
              <a:buNone/>
            </a:pPr>
            <a:r>
              <a:rPr lang="en-US" b="1" dirty="0">
                <a:solidFill>
                  <a:srgbClr val="FFFFFF"/>
                </a:solidFill>
                <a:latin typeface="Geist Bold" pitchFamily="34" charset="0"/>
                <a:ea typeface="Geist Bold" pitchFamily="34" charset="-122"/>
                <a:cs typeface="Geist Bold" pitchFamily="34" charset="-120"/>
              </a:rPr>
              <a:t>Image Recognition</a:t>
            </a:r>
            <a:endParaRPr lang="en-US" dirty="0"/>
          </a:p>
        </p:txBody>
      </p:sp>
      <p:sp>
        <p:nvSpPr>
          <p:cNvPr id="18" name="Shape 10">
            <a:extLst>
              <a:ext uri="{FF2B5EF4-FFF2-40B4-BE49-F238E27FC236}">
                <a16:creationId xmlns:a16="http://schemas.microsoft.com/office/drawing/2014/main" xmlns="" id="{F57B4462-6949-16FD-6EDE-528CD68169F9}"/>
              </a:ext>
            </a:extLst>
          </p:cNvPr>
          <p:cNvSpPr/>
          <p:nvPr/>
        </p:nvSpPr>
        <p:spPr>
          <a:xfrm>
            <a:off x="592163" y="4495524"/>
            <a:ext cx="3594908" cy="680443"/>
          </a:xfrm>
          <a:prstGeom prst="roundRect">
            <a:avLst>
              <a:gd name="adj" fmla="val 480029"/>
            </a:avLst>
          </a:prstGeom>
          <a:noFill/>
          <a:ln w="22860">
            <a:solidFill>
              <a:schemeClr val="tx2">
                <a:lumMod val="75000"/>
              </a:schemeClr>
            </a:solidFill>
            <a:prstDash val="solid"/>
          </a:ln>
        </p:spPr>
        <p:txBody>
          <a:bodyPr/>
          <a:lstStyle/>
          <a:p>
            <a:endParaRPr lang="en-IN" dirty="0"/>
          </a:p>
        </p:txBody>
      </p:sp>
      <p:pic>
        <p:nvPicPr>
          <p:cNvPr id="19" name="Image 3" descr="preencoded.png">
            <a:extLst>
              <a:ext uri="{FF2B5EF4-FFF2-40B4-BE49-F238E27FC236}">
                <a16:creationId xmlns:a16="http://schemas.microsoft.com/office/drawing/2014/main" xmlns="" id="{BE55B71B-185E-9892-916C-BD5A640D8372}"/>
              </a:ext>
            </a:extLst>
          </p:cNvPr>
          <p:cNvPicPr>
            <a:picLocks noChangeAspect="1"/>
          </p:cNvPicPr>
          <p:nvPr/>
        </p:nvPicPr>
        <p:blipFill>
          <a:blip r:embed="rId9">
            <a:duotone>
              <a:schemeClr val="accent1">
                <a:shade val="45000"/>
                <a:satMod val="135000"/>
              </a:schemeClr>
              <a:prstClr val="white"/>
            </a:duotone>
            <a:extLst>
              <a:ext uri="{BEBA8EAE-BF5A-486C-A8C5-ECC9F3942E4B}">
                <a14:imgProps xmlns:a14="http://schemas.microsoft.com/office/drawing/2010/main">
                  <a14:imgLayer r:embed="rId10">
                    <a14:imgEffect>
                      <a14:sharpenSoften amount="50000"/>
                    </a14:imgEffect>
                  </a14:imgLayer>
                </a14:imgProps>
              </a:ext>
            </a:extLst>
          </a:blip>
          <a:stretch>
            <a:fillRect/>
          </a:stretch>
        </p:blipFill>
        <p:spPr>
          <a:xfrm>
            <a:off x="2108078" y="4724281"/>
            <a:ext cx="340162" cy="340162"/>
          </a:xfrm>
          <a:prstGeom prst="rect">
            <a:avLst/>
          </a:prstGeom>
          <a:noFill/>
        </p:spPr>
      </p:pic>
      <p:sp>
        <p:nvSpPr>
          <p:cNvPr id="20" name="Text 11">
            <a:extLst>
              <a:ext uri="{FF2B5EF4-FFF2-40B4-BE49-F238E27FC236}">
                <a16:creationId xmlns:a16="http://schemas.microsoft.com/office/drawing/2014/main" xmlns="" id="{A1D4B4DA-7B0D-501B-BDEE-24F4FFD5522E}"/>
              </a:ext>
            </a:extLst>
          </p:cNvPr>
          <p:cNvSpPr/>
          <p:nvPr/>
        </p:nvSpPr>
        <p:spPr>
          <a:xfrm>
            <a:off x="806383" y="5293200"/>
            <a:ext cx="3166467" cy="368498"/>
          </a:xfrm>
          <a:prstGeom prst="rect">
            <a:avLst/>
          </a:prstGeom>
          <a:noFill/>
          <a:ln/>
        </p:spPr>
        <p:txBody>
          <a:bodyPr wrap="none" lIns="0" tIns="0" rIns="0" bIns="0" rtlCol="0" anchor="t"/>
          <a:lstStyle/>
          <a:p>
            <a:pPr marL="0" indent="0" algn="l">
              <a:lnSpc>
                <a:spcPts val="2900"/>
              </a:lnSpc>
              <a:buNone/>
            </a:pPr>
            <a:r>
              <a:rPr lang="en-US" b="1" dirty="0">
                <a:solidFill>
                  <a:srgbClr val="FFFFFF"/>
                </a:solidFill>
                <a:latin typeface="Geist Bold" pitchFamily="34" charset="0"/>
                <a:ea typeface="Geist Bold" pitchFamily="34" charset="-122"/>
                <a:cs typeface="Geist Bold" pitchFamily="34" charset="-120"/>
              </a:rPr>
              <a:t>Mobile App Integration</a:t>
            </a:r>
            <a:endParaRPr lang="en-US" dirty="0"/>
          </a:p>
        </p:txBody>
      </p:sp>
      <p:sp>
        <p:nvSpPr>
          <p:cNvPr id="21" name="Text 12">
            <a:extLst>
              <a:ext uri="{FF2B5EF4-FFF2-40B4-BE49-F238E27FC236}">
                <a16:creationId xmlns:a16="http://schemas.microsoft.com/office/drawing/2014/main" xmlns="" id="{CFB08AE6-F69D-4822-BF0B-C4A832D4C23E}"/>
              </a:ext>
            </a:extLst>
          </p:cNvPr>
          <p:cNvSpPr/>
          <p:nvPr/>
        </p:nvSpPr>
        <p:spPr>
          <a:xfrm>
            <a:off x="806383" y="5748013"/>
            <a:ext cx="2556249" cy="269329"/>
          </a:xfrm>
          <a:prstGeom prst="rect">
            <a:avLst/>
          </a:prstGeom>
          <a:noFill/>
          <a:ln/>
        </p:spPr>
        <p:txBody>
          <a:bodyPr wrap="none" lIns="0" tIns="0" rIns="0" bIns="0" rtlCol="0" anchor="t"/>
          <a:lstStyle/>
          <a:p>
            <a:pPr marL="0" indent="0" algn="l">
              <a:lnSpc>
                <a:spcPts val="2300"/>
              </a:lnSpc>
              <a:buNone/>
            </a:pPr>
            <a:r>
              <a:rPr lang="en-US" sz="1750" dirty="0">
                <a:solidFill>
                  <a:schemeClr val="tx1">
                    <a:lumMod val="95000"/>
                  </a:schemeClr>
                </a:solidFill>
                <a:latin typeface="Geist" pitchFamily="34" charset="0"/>
                <a:ea typeface="Geist" pitchFamily="34" charset="-122"/>
                <a:cs typeface="Geist" pitchFamily="34" charset="-120"/>
              </a:rPr>
              <a:t>For better accessibility</a:t>
            </a:r>
            <a:endParaRPr lang="en-US" sz="1750" dirty="0">
              <a:solidFill>
                <a:schemeClr val="tx1">
                  <a:lumMod val="95000"/>
                </a:schemeClr>
              </a:solidFill>
            </a:endParaRPr>
          </a:p>
        </p:txBody>
      </p:sp>
      <p:sp>
        <p:nvSpPr>
          <p:cNvPr id="22" name="Shape 13">
            <a:extLst>
              <a:ext uri="{FF2B5EF4-FFF2-40B4-BE49-F238E27FC236}">
                <a16:creationId xmlns:a16="http://schemas.microsoft.com/office/drawing/2014/main" xmlns="" id="{8F8A7AC8-C7E6-A16F-A981-43D1626005B9}"/>
              </a:ext>
            </a:extLst>
          </p:cNvPr>
          <p:cNvSpPr/>
          <p:nvPr/>
        </p:nvSpPr>
        <p:spPr>
          <a:xfrm>
            <a:off x="4717335" y="4473655"/>
            <a:ext cx="3300467" cy="680442"/>
          </a:xfrm>
          <a:prstGeom prst="roundRect">
            <a:avLst>
              <a:gd name="adj" fmla="val 480029"/>
            </a:avLst>
          </a:prstGeom>
          <a:noFill/>
          <a:ln w="22860">
            <a:solidFill>
              <a:schemeClr val="tx2">
                <a:lumMod val="75000"/>
              </a:schemeClr>
            </a:solidFill>
            <a:prstDash val="solid"/>
          </a:ln>
        </p:spPr>
        <p:txBody>
          <a:bodyPr/>
          <a:lstStyle/>
          <a:p>
            <a:endParaRPr lang="en-IN" dirty="0"/>
          </a:p>
        </p:txBody>
      </p:sp>
      <p:pic>
        <p:nvPicPr>
          <p:cNvPr id="23" name="Image 4" descr="preencoded.png">
            <a:extLst>
              <a:ext uri="{FF2B5EF4-FFF2-40B4-BE49-F238E27FC236}">
                <a16:creationId xmlns:a16="http://schemas.microsoft.com/office/drawing/2014/main" xmlns="" id="{F54442E7-3571-22C3-56F4-34BEA9FE0555}"/>
              </a:ext>
            </a:extLst>
          </p:cNvPr>
          <p:cNvPicPr>
            <a:picLocks noChangeAspect="1"/>
          </p:cNvPicPr>
          <p:nvPr/>
        </p:nvPicPr>
        <p:blipFill>
          <a:blip r:embed="rId11">
            <a:duotone>
              <a:schemeClr val="accent1">
                <a:shade val="45000"/>
                <a:satMod val="135000"/>
              </a:schemeClr>
              <a:prstClr val="white"/>
            </a:duotone>
            <a:extLst>
              <a:ext uri="{BEBA8EAE-BF5A-486C-A8C5-ECC9F3942E4B}">
                <a14:imgProps xmlns:a14="http://schemas.microsoft.com/office/drawing/2010/main">
                  <a14:imgLayer r:embed="rId12">
                    <a14:imgEffect>
                      <a14:sharpenSoften amount="50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6175560" y="4669649"/>
            <a:ext cx="340162" cy="340162"/>
          </a:xfrm>
          <a:prstGeom prst="rect">
            <a:avLst/>
          </a:prstGeom>
          <a:noFill/>
        </p:spPr>
      </p:pic>
      <p:sp>
        <p:nvSpPr>
          <p:cNvPr id="27" name="Text 2">
            <a:extLst>
              <a:ext uri="{FF2B5EF4-FFF2-40B4-BE49-F238E27FC236}">
                <a16:creationId xmlns:a16="http://schemas.microsoft.com/office/drawing/2014/main" xmlns="" id="{41C469FA-3BAE-28EC-8C4D-6040AEDB9636}"/>
              </a:ext>
            </a:extLst>
          </p:cNvPr>
          <p:cNvSpPr/>
          <p:nvPr/>
        </p:nvSpPr>
        <p:spPr>
          <a:xfrm>
            <a:off x="799701" y="3013750"/>
            <a:ext cx="3453449" cy="380923"/>
          </a:xfrm>
          <a:prstGeom prst="rect">
            <a:avLst/>
          </a:prstGeom>
          <a:noFill/>
          <a:ln/>
        </p:spPr>
        <p:txBody>
          <a:bodyPr wrap="square" lIns="0" tIns="0" rIns="0" bIns="0" rtlCol="0" anchor="t"/>
          <a:lstStyle/>
          <a:p>
            <a:pPr>
              <a:lnSpc>
                <a:spcPts val="2900"/>
              </a:lnSpc>
            </a:pPr>
            <a:r>
              <a:rPr lang="en-US" b="1" dirty="0">
                <a:solidFill>
                  <a:srgbClr val="FFFFFF"/>
                </a:solidFill>
                <a:latin typeface="Geist Bold"/>
                <a:ea typeface="Geist Bold"/>
                <a:cs typeface="Geist Bold" pitchFamily="34" charset="-120"/>
              </a:rPr>
              <a:t> AI-based Search</a:t>
            </a:r>
            <a:endParaRPr lang="en-US" dirty="0">
              <a:latin typeface="Geist Bold"/>
              <a:ea typeface="Geist Bold"/>
            </a:endParaRPr>
          </a:p>
          <a:p>
            <a:pPr>
              <a:lnSpc>
                <a:spcPts val="2900"/>
              </a:lnSpc>
            </a:pPr>
            <a:endParaRPr lang="en-US" dirty="0">
              <a:latin typeface="Geist Bold"/>
              <a:ea typeface="Geist Bold"/>
            </a:endParaRPr>
          </a:p>
        </p:txBody>
      </p:sp>
      <p:sp>
        <p:nvSpPr>
          <p:cNvPr id="32" name="TextBox 31">
            <a:extLst>
              <a:ext uri="{FF2B5EF4-FFF2-40B4-BE49-F238E27FC236}">
                <a16:creationId xmlns:a16="http://schemas.microsoft.com/office/drawing/2014/main" xmlns="" id="{E6421F5C-184D-AEF2-97D3-603698B8D139}"/>
              </a:ext>
            </a:extLst>
          </p:cNvPr>
          <p:cNvSpPr txBox="1"/>
          <p:nvPr/>
        </p:nvSpPr>
        <p:spPr>
          <a:xfrm>
            <a:off x="8633883" y="3380652"/>
            <a:ext cx="2282306" cy="369332"/>
          </a:xfrm>
          <a:prstGeom prst="rect">
            <a:avLst/>
          </a:prstGeom>
          <a:noFill/>
        </p:spPr>
        <p:txBody>
          <a:bodyPr wrap="square" rtlCol="0">
            <a:spAutoFit/>
          </a:bodyPr>
          <a:lstStyle/>
          <a:p>
            <a:r>
              <a:rPr lang="en-US" dirty="0">
                <a:solidFill>
                  <a:schemeClr val="tx1">
                    <a:lumMod val="95000"/>
                  </a:schemeClr>
                </a:solidFill>
              </a:rPr>
              <a:t>To identify visuality</a:t>
            </a:r>
            <a:endParaRPr lang="en-IN" dirty="0">
              <a:solidFill>
                <a:schemeClr val="tx1">
                  <a:lumMod val="95000"/>
                </a:schemeClr>
              </a:solidFill>
            </a:endParaRPr>
          </a:p>
        </p:txBody>
      </p:sp>
      <p:sp>
        <p:nvSpPr>
          <p:cNvPr id="35" name="TextBox 34">
            <a:extLst>
              <a:ext uri="{FF2B5EF4-FFF2-40B4-BE49-F238E27FC236}">
                <a16:creationId xmlns:a16="http://schemas.microsoft.com/office/drawing/2014/main" xmlns="" id="{A0A24D80-9E42-24D3-29B2-F07013D128BA}"/>
              </a:ext>
            </a:extLst>
          </p:cNvPr>
          <p:cNvSpPr txBox="1"/>
          <p:nvPr/>
        </p:nvSpPr>
        <p:spPr>
          <a:xfrm>
            <a:off x="4774441" y="3376533"/>
            <a:ext cx="2374041" cy="369332"/>
          </a:xfrm>
          <a:prstGeom prst="rect">
            <a:avLst/>
          </a:prstGeom>
          <a:noFill/>
        </p:spPr>
        <p:txBody>
          <a:bodyPr wrap="square" rtlCol="0">
            <a:spAutoFit/>
          </a:bodyPr>
          <a:lstStyle/>
          <a:p>
            <a:r>
              <a:rPr lang="en-US" dirty="0">
                <a:solidFill>
                  <a:schemeClr val="tx1">
                    <a:lumMod val="95000"/>
                  </a:schemeClr>
                </a:solidFill>
              </a:rPr>
              <a:t>For alerts and updates</a:t>
            </a:r>
            <a:endParaRPr lang="en-IN" dirty="0">
              <a:solidFill>
                <a:schemeClr val="tx1">
                  <a:lumMod val="95000"/>
                </a:schemeClr>
              </a:solidFill>
            </a:endParaRPr>
          </a:p>
        </p:txBody>
      </p:sp>
      <p:sp>
        <p:nvSpPr>
          <p:cNvPr id="37" name="TextBox 36">
            <a:extLst>
              <a:ext uri="{FF2B5EF4-FFF2-40B4-BE49-F238E27FC236}">
                <a16:creationId xmlns:a16="http://schemas.microsoft.com/office/drawing/2014/main" xmlns="" id="{654EA137-2874-9344-B859-2C8DC8D90106}"/>
              </a:ext>
            </a:extLst>
          </p:cNvPr>
          <p:cNvSpPr txBox="1"/>
          <p:nvPr/>
        </p:nvSpPr>
        <p:spPr>
          <a:xfrm>
            <a:off x="753424" y="3385899"/>
            <a:ext cx="2922439" cy="369332"/>
          </a:xfrm>
          <a:prstGeom prst="rect">
            <a:avLst/>
          </a:prstGeom>
          <a:noFill/>
        </p:spPr>
        <p:txBody>
          <a:bodyPr wrap="square" rtlCol="0">
            <a:spAutoFit/>
          </a:bodyPr>
          <a:lstStyle/>
          <a:p>
            <a:r>
              <a:rPr lang="en-US" dirty="0">
                <a:solidFill>
                  <a:schemeClr val="tx1">
                    <a:lumMod val="95000"/>
                  </a:schemeClr>
                </a:solidFill>
              </a:rPr>
              <a:t>Semantic keyword matching</a:t>
            </a:r>
            <a:endParaRPr lang="en-IN" dirty="0">
              <a:solidFill>
                <a:schemeClr val="tx1">
                  <a:lumMod val="95000"/>
                </a:schemeClr>
              </a:solidFill>
            </a:endParaRPr>
          </a:p>
        </p:txBody>
      </p:sp>
      <p:sp>
        <p:nvSpPr>
          <p:cNvPr id="40" name="TextBox 39">
            <a:extLst>
              <a:ext uri="{FF2B5EF4-FFF2-40B4-BE49-F238E27FC236}">
                <a16:creationId xmlns:a16="http://schemas.microsoft.com/office/drawing/2014/main" xmlns="" id="{05AD6812-C82D-22B4-C132-BC4FE2F7A090}"/>
              </a:ext>
            </a:extLst>
          </p:cNvPr>
          <p:cNvSpPr txBox="1"/>
          <p:nvPr/>
        </p:nvSpPr>
        <p:spPr>
          <a:xfrm>
            <a:off x="4784704" y="5350091"/>
            <a:ext cx="4431604" cy="338554"/>
          </a:xfrm>
          <a:prstGeom prst="rect">
            <a:avLst/>
          </a:prstGeom>
          <a:noFill/>
        </p:spPr>
        <p:txBody>
          <a:bodyPr wrap="square" rtlCol="0">
            <a:spAutoFit/>
          </a:bodyPr>
          <a:lstStyle/>
          <a:p>
            <a:r>
              <a:rPr lang="en-US" sz="1600" b="1" dirty="0">
                <a:latin typeface="Geist Bold"/>
                <a:ea typeface="Geist Bold"/>
              </a:rPr>
              <a:t>Advanced Analytic Dashboard</a:t>
            </a:r>
            <a:endParaRPr lang="en-IN" sz="1600" b="1" dirty="0">
              <a:latin typeface="Geist Bold"/>
              <a:ea typeface="Geist Bold"/>
            </a:endParaRPr>
          </a:p>
        </p:txBody>
      </p:sp>
      <p:sp>
        <p:nvSpPr>
          <p:cNvPr id="42" name="TextBox 41">
            <a:extLst>
              <a:ext uri="{FF2B5EF4-FFF2-40B4-BE49-F238E27FC236}">
                <a16:creationId xmlns:a16="http://schemas.microsoft.com/office/drawing/2014/main" xmlns="" id="{194731B2-A78D-8159-FB8D-C989F5C562B2}"/>
              </a:ext>
            </a:extLst>
          </p:cNvPr>
          <p:cNvSpPr txBox="1"/>
          <p:nvPr/>
        </p:nvSpPr>
        <p:spPr>
          <a:xfrm>
            <a:off x="4784704" y="5730751"/>
            <a:ext cx="1420418" cy="369332"/>
          </a:xfrm>
          <a:prstGeom prst="rect">
            <a:avLst/>
          </a:prstGeom>
          <a:noFill/>
        </p:spPr>
        <p:txBody>
          <a:bodyPr wrap="square" rtlCol="0">
            <a:spAutoFit/>
          </a:bodyPr>
          <a:lstStyle/>
          <a:p>
            <a:r>
              <a:rPr lang="en-US" dirty="0">
                <a:solidFill>
                  <a:schemeClr val="tx1">
                    <a:lumMod val="95000"/>
                  </a:schemeClr>
                </a:solidFill>
              </a:rPr>
              <a:t>For admins</a:t>
            </a:r>
            <a:endParaRPr lang="en-IN" dirty="0">
              <a:solidFill>
                <a:schemeClr val="tx1">
                  <a:lumMod val="95000"/>
                </a:schemeClr>
              </a:solidFill>
            </a:endParaRPr>
          </a:p>
        </p:txBody>
      </p:sp>
    </p:spTree>
    <p:extLst>
      <p:ext uri="{BB962C8B-B14F-4D97-AF65-F5344CB8AC3E}">
        <p14:creationId xmlns:p14="http://schemas.microsoft.com/office/powerpoint/2010/main" val="16248624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par>
                                <p:cTn id="58" presetID="10" presetClass="entr" presetSubtype="0" fill="hold"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500"/>
                                        <p:tgtEl>
                                          <p:spTgt spid="4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2"/>
                                        </p:tgtEl>
                                        <p:attrNameLst>
                                          <p:attrName>style.visibility</p:attrName>
                                        </p:attrNameLst>
                                      </p:cBhvr>
                                      <p:to>
                                        <p:strVal val="visible"/>
                                      </p:to>
                                    </p:set>
                                    <p:animEffect transition="in" filter="fade">
                                      <p:cBhvr>
                                        <p:cTn id="6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2" grpId="0" animBg="1"/>
      <p:bldP spid="14" grpId="0" animBg="1"/>
      <p:bldP spid="16" grpId="0" animBg="1"/>
      <p:bldP spid="18" grpId="0" animBg="1"/>
      <p:bldP spid="20" grpId="0" animBg="1"/>
      <p:bldP spid="21" grpId="0" animBg="1"/>
      <p:bldP spid="22" grpId="0" animBg="1"/>
      <p:bldP spid="27" grpId="0" animBg="1"/>
      <p:bldP spid="32" grpId="0"/>
      <p:bldP spid="35" grpId="0"/>
      <p:bldP spid="37" grpId="0"/>
      <p:bldP spid="40" grpId="0"/>
      <p:bldP spid="4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8181D542-ECD9-0AC7-FA5E-666D1F85EECB}"/>
            </a:ext>
          </a:extLst>
        </p:cNvPr>
        <p:cNvGrpSpPr/>
        <p:nvPr/>
      </p:nvGrpSpPr>
      <p:grpSpPr>
        <a:xfrm>
          <a:off x="0" y="0"/>
          <a:ext cx="0" cy="0"/>
          <a:chOff x="0" y="0"/>
          <a:chExt cx="0" cy="0"/>
        </a:xfrm>
      </p:grpSpPr>
      <p:sp>
        <p:nvSpPr>
          <p:cNvPr id="24" name="Text 0"/>
          <p:cNvSpPr/>
          <p:nvPr/>
        </p:nvSpPr>
        <p:spPr>
          <a:xfrm>
            <a:off x="396240" y="640080"/>
            <a:ext cx="10444205" cy="1467887"/>
          </a:xfrm>
          <a:prstGeom prst="rect">
            <a:avLst/>
          </a:prstGeom>
          <a:noFill/>
          <a:ln/>
        </p:spPr>
        <p:txBody>
          <a:bodyPr wrap="none" lIns="0" tIns="0" rIns="0" bIns="0" rtlCol="0" anchor="t"/>
          <a:lstStyle/>
          <a:p>
            <a:pPr marL="0" indent="0" algn="l">
              <a:lnSpc>
                <a:spcPts val="5800"/>
              </a:lnSpc>
              <a:buNone/>
            </a:pPr>
            <a:r>
              <a:rPr lang="en-US" sz="3600" b="1" dirty="0">
                <a:solidFill>
                  <a:schemeClr val="bg1">
                    <a:lumMod val="10000"/>
                    <a:lumOff val="90000"/>
                  </a:schemeClr>
                </a:solidFill>
                <a:latin typeface="Geist Bold" pitchFamily="34" charset="0"/>
                <a:ea typeface="Geist Bold" pitchFamily="34" charset="-122"/>
                <a:cs typeface="Geist Bold" pitchFamily="34" charset="-120"/>
              </a:rPr>
              <a:t>Overcoming Development Challenges</a:t>
            </a:r>
            <a:endParaRPr lang="en-US" sz="3600" dirty="0">
              <a:solidFill>
                <a:schemeClr val="bg1">
                  <a:lumMod val="10000"/>
                  <a:lumOff val="90000"/>
                </a:schemeClr>
              </a:solidFill>
            </a:endParaRPr>
          </a:p>
        </p:txBody>
      </p:sp>
      <p:sp>
        <p:nvSpPr>
          <p:cNvPr id="26" name="Shape 2"/>
          <p:cNvSpPr/>
          <p:nvPr/>
        </p:nvSpPr>
        <p:spPr>
          <a:xfrm>
            <a:off x="260636" y="2544662"/>
            <a:ext cx="11723097" cy="649171"/>
          </a:xfrm>
          <a:prstGeom prst="rect">
            <a:avLst/>
          </a:prstGeom>
          <a:ln/>
        </p:spPr>
        <p:style>
          <a:lnRef idx="1">
            <a:schemeClr val="dk1"/>
          </a:lnRef>
          <a:fillRef idx="3">
            <a:schemeClr val="dk1"/>
          </a:fillRef>
          <a:effectRef idx="2">
            <a:schemeClr val="dk1"/>
          </a:effectRef>
          <a:fontRef idx="minor">
            <a:schemeClr val="lt1"/>
          </a:fontRef>
        </p:style>
        <p:txBody>
          <a:bodyPr/>
          <a:lstStyle/>
          <a:p>
            <a:endParaRPr lang="en-IN"/>
          </a:p>
        </p:txBody>
      </p:sp>
      <p:sp>
        <p:nvSpPr>
          <p:cNvPr id="27" name="Text 3"/>
          <p:cNvSpPr/>
          <p:nvPr/>
        </p:nvSpPr>
        <p:spPr>
          <a:xfrm>
            <a:off x="487569" y="2721424"/>
            <a:ext cx="4788988" cy="328701"/>
          </a:xfrm>
          <a:prstGeom prst="rect">
            <a:avLst/>
          </a:prstGeom>
          <a:noFill/>
          <a:ln/>
        </p:spPr>
        <p:txBody>
          <a:bodyPr wrap="none" lIns="0" tIns="0" rIns="0" bIns="0" rtlCol="0" anchor="t"/>
          <a:lstStyle/>
          <a:p>
            <a:pPr marL="0" indent="0" algn="l">
              <a:lnSpc>
                <a:spcPts val="2300"/>
              </a:lnSpc>
              <a:buNone/>
            </a:pPr>
            <a:r>
              <a:rPr lang="en-US" sz="1600" dirty="0">
                <a:solidFill>
                  <a:srgbClr val="EBEDF0"/>
                </a:solidFill>
                <a:latin typeface="Geist" pitchFamily="34" charset="0"/>
                <a:ea typeface="Geist" pitchFamily="34" charset="-122"/>
                <a:cs typeface="Geist" pitchFamily="34" charset="-120"/>
              </a:rPr>
              <a:t>Integrating frontend &amp; backend</a:t>
            </a:r>
            <a:endParaRPr lang="en-US" sz="1600" dirty="0"/>
          </a:p>
        </p:txBody>
      </p:sp>
      <p:sp>
        <p:nvSpPr>
          <p:cNvPr id="28" name="Text 4"/>
          <p:cNvSpPr/>
          <p:nvPr/>
        </p:nvSpPr>
        <p:spPr>
          <a:xfrm>
            <a:off x="5702387" y="2721424"/>
            <a:ext cx="6288965" cy="328701"/>
          </a:xfrm>
          <a:prstGeom prst="rect">
            <a:avLst/>
          </a:prstGeom>
          <a:noFill/>
          <a:ln/>
        </p:spPr>
        <p:txBody>
          <a:bodyPr wrap="none" lIns="0" tIns="0" rIns="0" bIns="0" rtlCol="0" anchor="t"/>
          <a:lstStyle/>
          <a:p>
            <a:pPr marL="0" indent="0" algn="l">
              <a:lnSpc>
                <a:spcPts val="2300"/>
              </a:lnSpc>
              <a:buNone/>
            </a:pPr>
            <a:r>
              <a:rPr lang="en-US" sz="1600" dirty="0">
                <a:solidFill>
                  <a:srgbClr val="EBEDF0"/>
                </a:solidFill>
                <a:latin typeface="Geist" pitchFamily="34" charset="0"/>
                <a:ea typeface="Geist" pitchFamily="34" charset="-122"/>
                <a:cs typeface="Geist" pitchFamily="34" charset="-120"/>
              </a:rPr>
              <a:t>Used REST APIs and CORS configuration</a:t>
            </a:r>
            <a:endParaRPr lang="en-US" sz="1600" dirty="0"/>
          </a:p>
        </p:txBody>
      </p:sp>
      <p:sp>
        <p:nvSpPr>
          <p:cNvPr id="29" name="Shape 5"/>
          <p:cNvSpPr/>
          <p:nvPr/>
        </p:nvSpPr>
        <p:spPr>
          <a:xfrm rot="10800000">
            <a:off x="260636" y="3126878"/>
            <a:ext cx="11723097" cy="649171"/>
          </a:xfrm>
          <a:prstGeom prst="rect">
            <a:avLst/>
          </a:prstGeom>
          <a:solidFill>
            <a:schemeClr val="bg1"/>
          </a:solidFill>
          <a:ln/>
        </p:spPr>
        <p:style>
          <a:lnRef idx="1">
            <a:schemeClr val="dk1"/>
          </a:lnRef>
          <a:fillRef idx="3">
            <a:schemeClr val="dk1"/>
          </a:fillRef>
          <a:effectRef idx="2">
            <a:schemeClr val="dk1"/>
          </a:effectRef>
          <a:fontRef idx="minor">
            <a:schemeClr val="lt1"/>
          </a:fontRef>
        </p:style>
        <p:txBody>
          <a:bodyPr/>
          <a:lstStyle/>
          <a:p>
            <a:endParaRPr lang="en-IN"/>
          </a:p>
        </p:txBody>
      </p:sp>
      <p:sp>
        <p:nvSpPr>
          <p:cNvPr id="30" name="Text 6"/>
          <p:cNvSpPr/>
          <p:nvPr/>
        </p:nvSpPr>
        <p:spPr>
          <a:xfrm>
            <a:off x="487569" y="3303639"/>
            <a:ext cx="4788988" cy="328701"/>
          </a:xfrm>
          <a:prstGeom prst="rect">
            <a:avLst/>
          </a:prstGeom>
          <a:noFill/>
          <a:ln/>
        </p:spPr>
        <p:txBody>
          <a:bodyPr wrap="none" lIns="0" tIns="0" rIns="0" bIns="0" rtlCol="0" anchor="t"/>
          <a:lstStyle/>
          <a:p>
            <a:pPr marL="0" indent="0" algn="l">
              <a:lnSpc>
                <a:spcPts val="2300"/>
              </a:lnSpc>
              <a:buNone/>
            </a:pPr>
            <a:r>
              <a:rPr lang="en-US" sz="1600" dirty="0">
                <a:solidFill>
                  <a:srgbClr val="EBEDF0"/>
                </a:solidFill>
                <a:latin typeface="Geist" pitchFamily="34" charset="0"/>
                <a:ea typeface="Geist" pitchFamily="34" charset="-122"/>
                <a:cs typeface="Geist" pitchFamily="34" charset="-120"/>
              </a:rPr>
              <a:t>Data consistency</a:t>
            </a:r>
            <a:endParaRPr lang="en-US" sz="1600" dirty="0"/>
          </a:p>
        </p:txBody>
      </p:sp>
      <p:sp>
        <p:nvSpPr>
          <p:cNvPr id="33" name="Text 7"/>
          <p:cNvSpPr/>
          <p:nvPr/>
        </p:nvSpPr>
        <p:spPr>
          <a:xfrm>
            <a:off x="5702387" y="3303639"/>
            <a:ext cx="6288965" cy="318989"/>
          </a:xfrm>
          <a:prstGeom prst="rect">
            <a:avLst/>
          </a:prstGeom>
          <a:noFill/>
          <a:ln/>
        </p:spPr>
        <p:txBody>
          <a:bodyPr wrap="none" lIns="0" tIns="0" rIns="0" bIns="0" rtlCol="0" anchor="t"/>
          <a:lstStyle/>
          <a:p>
            <a:pPr marL="0" indent="0" algn="l">
              <a:lnSpc>
                <a:spcPts val="2300"/>
              </a:lnSpc>
              <a:buNone/>
            </a:pPr>
            <a:r>
              <a:rPr lang="en-US" sz="1600" dirty="0">
                <a:solidFill>
                  <a:srgbClr val="EBEDF0"/>
                </a:solidFill>
                <a:latin typeface="Geist" pitchFamily="34" charset="0"/>
                <a:ea typeface="Geist" pitchFamily="34" charset="-122"/>
                <a:cs typeface="Geist" pitchFamily="34" charset="-120"/>
              </a:rPr>
              <a:t>Implemented JPA Repository with proper constraints</a:t>
            </a:r>
            <a:endParaRPr lang="en-US" sz="1600" dirty="0"/>
          </a:p>
        </p:txBody>
      </p:sp>
      <p:sp>
        <p:nvSpPr>
          <p:cNvPr id="34" name="Shape 8"/>
          <p:cNvSpPr/>
          <p:nvPr/>
        </p:nvSpPr>
        <p:spPr>
          <a:xfrm rot="10800000">
            <a:off x="260636" y="3709094"/>
            <a:ext cx="11723097" cy="649171"/>
          </a:xfrm>
          <a:prstGeom prst="rect">
            <a:avLst/>
          </a:prstGeom>
          <a:ln/>
        </p:spPr>
        <p:style>
          <a:lnRef idx="0">
            <a:schemeClr val="dk1"/>
          </a:lnRef>
          <a:fillRef idx="3">
            <a:schemeClr val="dk1"/>
          </a:fillRef>
          <a:effectRef idx="3">
            <a:schemeClr val="dk1"/>
          </a:effectRef>
          <a:fontRef idx="minor">
            <a:schemeClr val="lt1"/>
          </a:fontRef>
        </p:style>
        <p:txBody>
          <a:bodyPr/>
          <a:lstStyle/>
          <a:p>
            <a:endParaRPr lang="en-IN"/>
          </a:p>
        </p:txBody>
      </p:sp>
      <p:sp>
        <p:nvSpPr>
          <p:cNvPr id="35" name="Text 9"/>
          <p:cNvSpPr/>
          <p:nvPr/>
        </p:nvSpPr>
        <p:spPr>
          <a:xfrm>
            <a:off x="487569" y="3885855"/>
            <a:ext cx="4788988" cy="328701"/>
          </a:xfrm>
          <a:prstGeom prst="rect">
            <a:avLst/>
          </a:prstGeom>
          <a:noFill/>
          <a:ln/>
        </p:spPr>
        <p:txBody>
          <a:bodyPr wrap="none" lIns="0" tIns="0" rIns="0" bIns="0" rtlCol="0" anchor="t"/>
          <a:lstStyle/>
          <a:p>
            <a:pPr marL="0" indent="0" algn="l">
              <a:lnSpc>
                <a:spcPts val="2300"/>
              </a:lnSpc>
              <a:buNone/>
            </a:pPr>
            <a:r>
              <a:rPr lang="en-US" sz="1600" dirty="0">
                <a:solidFill>
                  <a:srgbClr val="EBEDF0"/>
                </a:solidFill>
                <a:latin typeface="Geist" pitchFamily="34" charset="0"/>
                <a:ea typeface="Geist" pitchFamily="34" charset="-122"/>
                <a:cs typeface="Geist" pitchFamily="34" charset="-120"/>
              </a:rPr>
              <a:t>Matching lost/found items efficiently</a:t>
            </a:r>
            <a:endParaRPr lang="en-US" sz="1600" dirty="0"/>
          </a:p>
        </p:txBody>
      </p:sp>
      <p:sp>
        <p:nvSpPr>
          <p:cNvPr id="36" name="Text 10"/>
          <p:cNvSpPr/>
          <p:nvPr/>
        </p:nvSpPr>
        <p:spPr>
          <a:xfrm>
            <a:off x="5702387" y="3885855"/>
            <a:ext cx="6240801" cy="328702"/>
          </a:xfrm>
          <a:prstGeom prst="rect">
            <a:avLst/>
          </a:prstGeom>
          <a:noFill/>
          <a:ln/>
        </p:spPr>
        <p:txBody>
          <a:bodyPr wrap="none" lIns="0" tIns="0" rIns="0" bIns="0" rtlCol="0" anchor="t"/>
          <a:lstStyle/>
          <a:p>
            <a:pPr marL="0" indent="0" algn="l">
              <a:lnSpc>
                <a:spcPts val="2300"/>
              </a:lnSpc>
              <a:buNone/>
            </a:pPr>
            <a:r>
              <a:rPr lang="en-US" sz="1600" dirty="0">
                <a:solidFill>
                  <a:srgbClr val="EBEDF0"/>
                </a:solidFill>
                <a:latin typeface="Geist" pitchFamily="34" charset="0"/>
                <a:ea typeface="Geist" pitchFamily="34" charset="-122"/>
                <a:cs typeface="Geist" pitchFamily="34" charset="-120"/>
              </a:rPr>
              <a:t>Developed keyword-based matching algorithm</a:t>
            </a:r>
            <a:endParaRPr lang="en-US" sz="1600" dirty="0"/>
          </a:p>
        </p:txBody>
      </p:sp>
    </p:spTree>
    <p:extLst>
      <p:ext uri="{BB962C8B-B14F-4D97-AF65-F5344CB8AC3E}">
        <p14:creationId xmlns:p14="http://schemas.microsoft.com/office/powerpoint/2010/main" val="1620525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down)">
                                      <p:cBhvr>
                                        <p:cTn id="13" dur="500"/>
                                        <p:tgtEl>
                                          <p:spTgt spid="2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down)">
                                      <p:cBhvr>
                                        <p:cTn id="16" dur="500"/>
                                        <p:tgtEl>
                                          <p:spTgt spid="29"/>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down)">
                                      <p:cBhvr>
                                        <p:cTn id="19" dur="500"/>
                                        <p:tgtEl>
                                          <p:spTgt spid="30"/>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down)">
                                      <p:cBhvr>
                                        <p:cTn id="22" dur="500"/>
                                        <p:tgtEl>
                                          <p:spTgt spid="33"/>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wipe(down)">
                                      <p:cBhvr>
                                        <p:cTn id="25" dur="500"/>
                                        <p:tgtEl>
                                          <p:spTgt spid="34"/>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down)">
                                      <p:cBhvr>
                                        <p:cTn id="28" dur="500"/>
                                        <p:tgtEl>
                                          <p:spTgt spid="35"/>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down)">
                                      <p:cBhvr>
                                        <p:cTn id="3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3" grpId="0" animBg="1"/>
      <p:bldP spid="34" grpId="0" animBg="1"/>
      <p:bldP spid="35" grpId="0" animBg="1"/>
      <p:bldP spid="3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8444E74F-FF16-EBE9-7B6D-5E78ECA378AF}"/>
            </a:ext>
          </a:extLst>
        </p:cNvPr>
        <p:cNvGrpSpPr/>
        <p:nvPr/>
      </p:nvGrpSpPr>
      <p:grpSpPr>
        <a:xfrm>
          <a:off x="0" y="0"/>
          <a:ext cx="0" cy="0"/>
          <a:chOff x="0" y="0"/>
          <a:chExt cx="0" cy="0"/>
        </a:xfrm>
      </p:grpSpPr>
      <p:sp>
        <p:nvSpPr>
          <p:cNvPr id="28" name="Shape 1"/>
          <p:cNvSpPr/>
          <p:nvPr/>
        </p:nvSpPr>
        <p:spPr>
          <a:xfrm>
            <a:off x="8573730" y="1732389"/>
            <a:ext cx="3402928" cy="1726104"/>
          </a:xfrm>
          <a:prstGeom prst="roundRect">
            <a:avLst>
              <a:gd name="adj" fmla="val 4221"/>
            </a:avLst>
          </a:prstGeom>
          <a:solidFill>
            <a:srgbClr val="101620"/>
          </a:solidFill>
          <a:ln w="22860">
            <a:solidFill>
              <a:srgbClr val="002A80"/>
            </a:solidFill>
            <a:prstDash val="solid"/>
          </a:ln>
        </p:spPr>
        <p:txBody>
          <a:bodyPr/>
          <a:lstStyle/>
          <a:p>
            <a:endParaRPr lang="en-IN"/>
          </a:p>
        </p:txBody>
      </p:sp>
      <p:pic>
        <p:nvPicPr>
          <p:cNvPr id="15" name="Image 0" descr="preencoded.png"/>
          <p:cNvPicPr>
            <a:picLocks noChangeAspect="1"/>
          </p:cNvPicPr>
          <p:nvPr/>
        </p:nvPicPr>
        <p:blipFill>
          <a:blip r:embed="rId2"/>
          <a:stretch>
            <a:fillRect/>
          </a:stretch>
        </p:blipFill>
        <p:spPr>
          <a:xfrm>
            <a:off x="0" y="0"/>
            <a:ext cx="4676222" cy="6858000"/>
          </a:xfrm>
          <a:prstGeom prst="rect">
            <a:avLst/>
          </a:prstGeom>
        </p:spPr>
      </p:pic>
      <p:sp>
        <p:nvSpPr>
          <p:cNvPr id="16" name="Text 0"/>
          <p:cNvSpPr/>
          <p:nvPr/>
        </p:nvSpPr>
        <p:spPr>
          <a:xfrm>
            <a:off x="4956969" y="605367"/>
            <a:ext cx="6507242" cy="737116"/>
          </a:xfrm>
          <a:prstGeom prst="rect">
            <a:avLst/>
          </a:prstGeom>
          <a:noFill/>
          <a:ln/>
        </p:spPr>
        <p:txBody>
          <a:bodyPr wrap="none" lIns="0" tIns="0" rIns="0" bIns="0" rtlCol="0" anchor="t"/>
          <a:lstStyle/>
          <a:p>
            <a:pPr marL="0" indent="0" algn="l">
              <a:lnSpc>
                <a:spcPts val="5800"/>
              </a:lnSpc>
              <a:buNone/>
            </a:pPr>
            <a:r>
              <a:rPr lang="en-US" sz="3600" b="1" dirty="0">
                <a:solidFill>
                  <a:srgbClr val="F2F5FA"/>
                </a:solidFill>
                <a:latin typeface="Geist Bold" pitchFamily="34" charset="0"/>
                <a:ea typeface="Geist Bold" pitchFamily="34" charset="-122"/>
                <a:cs typeface="Geist Bold" pitchFamily="34" charset="-120"/>
              </a:rPr>
              <a:t>Conclusion &amp; Learnings</a:t>
            </a:r>
            <a:endParaRPr lang="en-US" sz="3600" dirty="0"/>
          </a:p>
        </p:txBody>
      </p:sp>
      <p:sp>
        <p:nvSpPr>
          <p:cNvPr id="17" name="Shape 1"/>
          <p:cNvSpPr/>
          <p:nvPr/>
        </p:nvSpPr>
        <p:spPr>
          <a:xfrm>
            <a:off x="4807662" y="1732389"/>
            <a:ext cx="3402928" cy="1726104"/>
          </a:xfrm>
          <a:prstGeom prst="roundRect">
            <a:avLst>
              <a:gd name="adj" fmla="val 4221"/>
            </a:avLst>
          </a:prstGeom>
          <a:solidFill>
            <a:srgbClr val="101620"/>
          </a:solidFill>
          <a:ln w="22860">
            <a:solidFill>
              <a:srgbClr val="002A80"/>
            </a:solidFill>
            <a:prstDash val="solid"/>
          </a:ln>
        </p:spPr>
        <p:txBody>
          <a:bodyPr/>
          <a:lstStyle/>
          <a:p>
            <a:endParaRPr lang="en-IN"/>
          </a:p>
        </p:txBody>
      </p:sp>
      <p:sp>
        <p:nvSpPr>
          <p:cNvPr id="18" name="Text 2"/>
          <p:cNvSpPr/>
          <p:nvPr/>
        </p:nvSpPr>
        <p:spPr>
          <a:xfrm>
            <a:off x="5045194" y="1970152"/>
            <a:ext cx="2877979" cy="368498"/>
          </a:xfrm>
          <a:prstGeom prst="rect">
            <a:avLst/>
          </a:prstGeom>
          <a:noFill/>
          <a:ln/>
        </p:spPr>
        <p:txBody>
          <a:bodyPr wrap="none" lIns="0" tIns="0" rIns="0" bIns="0" rtlCol="0" anchor="t"/>
          <a:lstStyle/>
          <a:p>
            <a:pPr marL="0" indent="0" algn="l">
              <a:lnSpc>
                <a:spcPts val="2900"/>
              </a:lnSpc>
              <a:buNone/>
            </a:pPr>
            <a:r>
              <a:rPr lang="en-US" sz="2000" b="1" dirty="0">
                <a:solidFill>
                  <a:srgbClr val="EBEDF0"/>
                </a:solidFill>
                <a:latin typeface="Geist Bold" pitchFamily="34" charset="0"/>
                <a:ea typeface="Geist Bold" pitchFamily="34" charset="-122"/>
                <a:cs typeface="Geist Bold" pitchFamily="34" charset="-120"/>
              </a:rPr>
              <a:t>Scalable Application</a:t>
            </a:r>
            <a:endParaRPr lang="en-US" sz="2000" dirty="0"/>
          </a:p>
        </p:txBody>
      </p:sp>
      <p:sp>
        <p:nvSpPr>
          <p:cNvPr id="19" name="Text 3"/>
          <p:cNvSpPr/>
          <p:nvPr/>
        </p:nvSpPr>
        <p:spPr>
          <a:xfrm>
            <a:off x="5045194" y="2474739"/>
            <a:ext cx="3165396" cy="884396"/>
          </a:xfrm>
          <a:prstGeom prst="rect">
            <a:avLst/>
          </a:prstGeom>
          <a:noFill/>
          <a:ln/>
        </p:spPr>
        <p:txBody>
          <a:bodyPr wrap="square" lIns="0" tIns="0" rIns="0" bIns="0" rtlCol="0" anchor="t"/>
          <a:lstStyle/>
          <a:p>
            <a:pPr marL="0" indent="0" algn="l">
              <a:lnSpc>
                <a:spcPts val="2300"/>
              </a:lnSpc>
              <a:buNone/>
            </a:pPr>
            <a:r>
              <a:rPr lang="en-US" sz="1600" dirty="0">
                <a:solidFill>
                  <a:srgbClr val="EBEDF0"/>
                </a:solidFill>
                <a:latin typeface="Geist" pitchFamily="34" charset="0"/>
                <a:ea typeface="Geist" pitchFamily="34" charset="-122"/>
                <a:cs typeface="Geist" pitchFamily="34" charset="-120"/>
              </a:rPr>
              <a:t>Successfully developed a scalable full-stack web application.</a:t>
            </a:r>
            <a:endParaRPr lang="en-US" sz="1600" dirty="0"/>
          </a:p>
        </p:txBody>
      </p:sp>
      <p:sp>
        <p:nvSpPr>
          <p:cNvPr id="21" name="Text 5"/>
          <p:cNvSpPr/>
          <p:nvPr/>
        </p:nvSpPr>
        <p:spPr>
          <a:xfrm>
            <a:off x="8811143" y="1961639"/>
            <a:ext cx="3165515" cy="504468"/>
          </a:xfrm>
          <a:prstGeom prst="rect">
            <a:avLst/>
          </a:prstGeom>
          <a:noFill/>
          <a:ln/>
        </p:spPr>
        <p:txBody>
          <a:bodyPr wrap="square" lIns="0" tIns="0" rIns="0" bIns="0" rtlCol="0" anchor="t"/>
          <a:lstStyle/>
          <a:p>
            <a:pPr marL="0" indent="0" algn="l">
              <a:lnSpc>
                <a:spcPts val="2900"/>
              </a:lnSpc>
              <a:buNone/>
            </a:pPr>
            <a:r>
              <a:rPr lang="en-US" sz="2000" b="1" dirty="0">
                <a:solidFill>
                  <a:srgbClr val="EBEDF0"/>
                </a:solidFill>
                <a:latin typeface="Geist Bold" pitchFamily="34" charset="0"/>
                <a:ea typeface="Geist Bold" pitchFamily="34" charset="-122"/>
                <a:cs typeface="Geist Bold" pitchFamily="34" charset="-120"/>
              </a:rPr>
              <a:t>Full-Stack Development</a:t>
            </a:r>
            <a:endParaRPr lang="en-US" sz="2000" dirty="0"/>
          </a:p>
        </p:txBody>
      </p:sp>
      <p:sp>
        <p:nvSpPr>
          <p:cNvPr id="22" name="Text 6"/>
          <p:cNvSpPr/>
          <p:nvPr/>
        </p:nvSpPr>
        <p:spPr>
          <a:xfrm>
            <a:off x="8811143" y="2508804"/>
            <a:ext cx="3165515" cy="700266"/>
          </a:xfrm>
          <a:prstGeom prst="rect">
            <a:avLst/>
          </a:prstGeom>
          <a:noFill/>
          <a:ln/>
        </p:spPr>
        <p:txBody>
          <a:bodyPr wrap="square" lIns="0" tIns="0" rIns="0" bIns="0" rtlCol="0" anchor="t"/>
          <a:lstStyle/>
          <a:p>
            <a:pPr marL="0" indent="0" algn="l">
              <a:lnSpc>
                <a:spcPts val="2300"/>
              </a:lnSpc>
              <a:buNone/>
            </a:pPr>
            <a:r>
              <a:rPr lang="en-US" sz="1600" dirty="0">
                <a:solidFill>
                  <a:srgbClr val="EBEDF0"/>
                </a:solidFill>
                <a:latin typeface="Geist" pitchFamily="34" charset="0"/>
                <a:ea typeface="Geist" pitchFamily="34" charset="-122"/>
                <a:cs typeface="Geist" pitchFamily="34" charset="-120"/>
              </a:rPr>
              <a:t>Improved understanding of full-stack development lifecycle.</a:t>
            </a:r>
            <a:endParaRPr lang="en-US" sz="1600" dirty="0"/>
          </a:p>
        </p:txBody>
      </p:sp>
      <p:sp>
        <p:nvSpPr>
          <p:cNvPr id="23" name="Shape 7"/>
          <p:cNvSpPr/>
          <p:nvPr/>
        </p:nvSpPr>
        <p:spPr>
          <a:xfrm>
            <a:off x="4825999" y="3767977"/>
            <a:ext cx="7150659" cy="1298734"/>
          </a:xfrm>
          <a:prstGeom prst="roundRect">
            <a:avLst>
              <a:gd name="adj" fmla="val 7335"/>
            </a:avLst>
          </a:prstGeom>
          <a:solidFill>
            <a:srgbClr val="101620"/>
          </a:solidFill>
          <a:ln w="22860">
            <a:solidFill>
              <a:srgbClr val="002A80"/>
            </a:solidFill>
            <a:prstDash val="solid"/>
          </a:ln>
        </p:spPr>
        <p:txBody>
          <a:bodyPr/>
          <a:lstStyle/>
          <a:p>
            <a:endParaRPr lang="en-IN"/>
          </a:p>
        </p:txBody>
      </p:sp>
      <p:sp>
        <p:nvSpPr>
          <p:cNvPr id="24" name="Text 8"/>
          <p:cNvSpPr/>
          <p:nvPr/>
        </p:nvSpPr>
        <p:spPr>
          <a:xfrm>
            <a:off x="5045194" y="3977589"/>
            <a:ext cx="2835235" cy="368498"/>
          </a:xfrm>
          <a:prstGeom prst="rect">
            <a:avLst/>
          </a:prstGeom>
          <a:noFill/>
          <a:ln/>
        </p:spPr>
        <p:txBody>
          <a:bodyPr wrap="none" lIns="0" tIns="0" rIns="0" bIns="0" rtlCol="0" anchor="t"/>
          <a:lstStyle/>
          <a:p>
            <a:pPr marL="0" indent="0" algn="l">
              <a:lnSpc>
                <a:spcPts val="2900"/>
              </a:lnSpc>
              <a:buNone/>
            </a:pPr>
            <a:r>
              <a:rPr lang="en-US" sz="2200" b="1" dirty="0">
                <a:solidFill>
                  <a:srgbClr val="EBEDF0"/>
                </a:solidFill>
                <a:latin typeface="Geist Bold" pitchFamily="34" charset="0"/>
                <a:ea typeface="Geist Bold" pitchFamily="34" charset="-122"/>
                <a:cs typeface="Geist Bold" pitchFamily="34" charset="-120"/>
              </a:rPr>
              <a:t>Teamwork &amp; Skills</a:t>
            </a:r>
            <a:endParaRPr lang="en-US" sz="2200" dirty="0"/>
          </a:p>
        </p:txBody>
      </p:sp>
      <p:sp>
        <p:nvSpPr>
          <p:cNvPr id="25" name="Text 9"/>
          <p:cNvSpPr/>
          <p:nvPr/>
        </p:nvSpPr>
        <p:spPr>
          <a:xfrm>
            <a:off x="5045194" y="4508171"/>
            <a:ext cx="6405052" cy="291781"/>
          </a:xfrm>
          <a:prstGeom prst="rect">
            <a:avLst/>
          </a:prstGeom>
          <a:noFill/>
          <a:ln/>
        </p:spPr>
        <p:txBody>
          <a:bodyPr wrap="non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Strengthened teamwork, version control, and deployment skills.</a:t>
            </a:r>
            <a:endParaRPr lang="en-US" sz="1750" dirty="0"/>
          </a:p>
        </p:txBody>
      </p:sp>
    </p:spTree>
    <p:extLst>
      <p:ext uri="{BB962C8B-B14F-4D97-AF65-F5344CB8AC3E}">
        <p14:creationId xmlns:p14="http://schemas.microsoft.com/office/powerpoint/2010/main" val="15843611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7" grpId="0" animBg="1"/>
      <p:bldP spid="18" grpId="0" animBg="1"/>
      <p:bldP spid="19" grpId="0" animBg="1"/>
      <p:bldP spid="21" grpId="0" animBg="1"/>
      <p:bldP spid="22" grpId="0" animBg="1"/>
      <p:bldP spid="23" grpId="0" animBg="1"/>
      <p:bldP spid="24" grpId="0" animBg="1"/>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A8A5E4EC-270E-2D70-39B2-647B48AE38D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xmlns="" id="{37C2B3E8-F3A7-F996-804C-6BBA250BCBC4}"/>
              </a:ext>
            </a:extLst>
          </p:cNvPr>
          <p:cNvSpPr txBox="1"/>
          <p:nvPr/>
        </p:nvSpPr>
        <p:spPr>
          <a:xfrm>
            <a:off x="3011621" y="2542611"/>
            <a:ext cx="6471920" cy="1569660"/>
          </a:xfrm>
          <a:prstGeom prst="rect">
            <a:avLst/>
          </a:prstGeom>
          <a:noFill/>
        </p:spPr>
        <p:txBody>
          <a:bodyPr wrap="square" rtlCol="0">
            <a:spAutoFit/>
          </a:bodyPr>
          <a:lstStyle/>
          <a:p>
            <a:pPr algn="ctr"/>
            <a:r>
              <a:rPr lang="en-US" sz="9600" dirty="0">
                <a:latin typeface="Monotype Corsiva" panose="03010101010201010101" pitchFamily="66" charset="0"/>
              </a:rPr>
              <a:t>Thank  you</a:t>
            </a:r>
            <a:endParaRPr lang="en-IN" sz="9600" dirty="0">
              <a:latin typeface="Monotype Corsiva" panose="03010101010201010101" pitchFamily="66" charset="0"/>
            </a:endParaRPr>
          </a:p>
        </p:txBody>
      </p:sp>
      <p:sp>
        <p:nvSpPr>
          <p:cNvPr id="3" name="Shape 11"/>
          <p:cNvSpPr/>
          <p:nvPr/>
        </p:nvSpPr>
        <p:spPr>
          <a:xfrm rot="5400000">
            <a:off x="6364955" y="634615"/>
            <a:ext cx="45719" cy="7478822"/>
          </a:xfrm>
          <a:prstGeom prst="rect">
            <a:avLst/>
          </a:prstGeom>
          <a:solidFill>
            <a:srgbClr val="6296FF"/>
          </a:solidFill>
          <a:ln/>
        </p:spPr>
        <p:txBody>
          <a:bodyPr/>
          <a:lstStyle/>
          <a:p>
            <a:endParaRPr lang="en-IN"/>
          </a:p>
        </p:txBody>
      </p:sp>
    </p:spTree>
    <p:extLst>
      <p:ext uri="{BB962C8B-B14F-4D97-AF65-F5344CB8AC3E}">
        <p14:creationId xmlns:p14="http://schemas.microsoft.com/office/powerpoint/2010/main" val="33715612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3AB748F7-A162-C6B9-5CBE-6EFA9AB8C5A9}"/>
            </a:ext>
          </a:extLst>
        </p:cNvPr>
        <p:cNvGrpSpPr/>
        <p:nvPr/>
      </p:nvGrpSpPr>
      <p:grpSpPr>
        <a:xfrm>
          <a:off x="0" y="0"/>
          <a:ext cx="0" cy="0"/>
          <a:chOff x="0" y="0"/>
          <a:chExt cx="0" cy="0"/>
        </a:xfrm>
      </p:grpSpPr>
      <p:pic>
        <p:nvPicPr>
          <p:cNvPr id="9" name="Image 0" descr="preencoded.png"/>
          <p:cNvPicPr>
            <a:picLocks noChangeAspect="1"/>
          </p:cNvPicPr>
          <p:nvPr/>
        </p:nvPicPr>
        <p:blipFill>
          <a:blip r:embed="rId3"/>
          <a:stretch>
            <a:fillRect/>
          </a:stretch>
        </p:blipFill>
        <p:spPr>
          <a:xfrm>
            <a:off x="0" y="0"/>
            <a:ext cx="4253023" cy="6858000"/>
          </a:xfrm>
          <a:prstGeom prst="rect">
            <a:avLst/>
          </a:prstGeom>
        </p:spPr>
      </p:pic>
      <p:sp>
        <p:nvSpPr>
          <p:cNvPr id="20" name="Text 0"/>
          <p:cNvSpPr/>
          <p:nvPr/>
        </p:nvSpPr>
        <p:spPr>
          <a:xfrm>
            <a:off x="4416802" y="983206"/>
            <a:ext cx="7556421" cy="1474232"/>
          </a:xfrm>
          <a:prstGeom prst="rect">
            <a:avLst/>
          </a:prstGeom>
          <a:noFill/>
          <a:ln/>
        </p:spPr>
        <p:txBody>
          <a:bodyPr wrap="square" lIns="0" tIns="0" rIns="0" bIns="0" rtlCol="0" anchor="t"/>
          <a:lstStyle/>
          <a:p>
            <a:pPr marL="0" indent="0" algn="ctr">
              <a:lnSpc>
                <a:spcPts val="5800"/>
              </a:lnSpc>
              <a:buNone/>
            </a:pPr>
            <a:r>
              <a:rPr lang="en-US" sz="4450" b="1" dirty="0">
                <a:ln w="22225">
                  <a:solidFill>
                    <a:srgbClr val="DBFFEA"/>
                  </a:solidFill>
                  <a:prstDash val="solid"/>
                </a:ln>
                <a:solidFill>
                  <a:srgbClr val="FFFFCC"/>
                </a:solidFill>
                <a:latin typeface="Geist Bold" pitchFamily="34" charset="0"/>
                <a:ea typeface="Geist Bold" pitchFamily="34" charset="-122"/>
                <a:cs typeface="Geist Bold" pitchFamily="34" charset="-120"/>
              </a:rPr>
              <a:t>Identifying the Campus Lost Item Problem</a:t>
            </a:r>
            <a:endParaRPr lang="en-US" sz="4450" b="1" dirty="0">
              <a:ln w="22225">
                <a:solidFill>
                  <a:srgbClr val="DBFFEA"/>
                </a:solidFill>
                <a:prstDash val="solid"/>
              </a:ln>
              <a:solidFill>
                <a:srgbClr val="FFFFCC"/>
              </a:solidFill>
            </a:endParaRPr>
          </a:p>
        </p:txBody>
      </p:sp>
      <p:sp>
        <p:nvSpPr>
          <p:cNvPr id="21" name="TextBox 20"/>
          <p:cNvSpPr txBox="1"/>
          <p:nvPr/>
        </p:nvSpPr>
        <p:spPr>
          <a:xfrm>
            <a:off x="4253023" y="3105834"/>
            <a:ext cx="8023291" cy="646331"/>
          </a:xfrm>
          <a:prstGeom prst="rect">
            <a:avLst/>
          </a:prstGeom>
          <a:noFill/>
        </p:spPr>
        <p:txBody>
          <a:bodyPr wrap="square" rtlCol="0">
            <a:spAutoFit/>
          </a:bodyPr>
          <a:lstStyle/>
          <a:p>
            <a:r>
              <a:rPr lang="en-US" dirty="0">
                <a:solidFill>
                  <a:schemeClr val="tx1">
                    <a:lumMod val="95000"/>
                  </a:schemeClr>
                </a:solidFill>
                <a:latin typeface="Geist" panose="020B0604020202020204" charset="0"/>
                <a:ea typeface="Geist" panose="020B0604020202020204" charset="0"/>
                <a:cs typeface="Geist" panose="020B0604020202020204" charset="0"/>
              </a:rPr>
              <a:t>In a busy college environment, students often misplace items like ID cards, books, or gadgets. Without a proper system, these items are hard to recover.</a:t>
            </a:r>
            <a:endParaRPr lang="en-IN" dirty="0">
              <a:solidFill>
                <a:schemeClr val="tx1">
                  <a:lumMod val="95000"/>
                </a:schemeClr>
              </a:solidFill>
              <a:latin typeface="Geist" panose="020B0604020202020204" charset="0"/>
              <a:ea typeface="Geist" panose="020B0604020202020204" charset="0"/>
              <a:cs typeface="Geist" panose="020B0604020202020204" charset="0"/>
            </a:endParaRPr>
          </a:p>
        </p:txBody>
      </p:sp>
      <p:sp>
        <p:nvSpPr>
          <p:cNvPr id="4" name="TextBox 3"/>
          <p:cNvSpPr txBox="1"/>
          <p:nvPr/>
        </p:nvSpPr>
        <p:spPr>
          <a:xfrm>
            <a:off x="4253023" y="3921813"/>
            <a:ext cx="7549117" cy="646331"/>
          </a:xfrm>
          <a:prstGeom prst="rect">
            <a:avLst/>
          </a:prstGeom>
          <a:noFill/>
        </p:spPr>
        <p:txBody>
          <a:bodyPr wrap="square" rtlCol="0">
            <a:spAutoFit/>
          </a:bodyPr>
          <a:lstStyle/>
          <a:p>
            <a:r>
              <a:rPr lang="en-US" dirty="0">
                <a:solidFill>
                  <a:schemeClr val="tx1">
                    <a:lumMod val="85000"/>
                  </a:schemeClr>
                </a:solidFill>
                <a:latin typeface="Geist" panose="020B0604020202020204" charset="0"/>
                <a:ea typeface="Geist" panose="020B0604020202020204" charset="0"/>
                <a:cs typeface="Geist" panose="020B0604020202020204" charset="0"/>
              </a:rPr>
              <a:t>Our </a:t>
            </a:r>
            <a:r>
              <a:rPr lang="en-US" b="1" dirty="0">
                <a:solidFill>
                  <a:schemeClr val="tx1">
                    <a:lumMod val="85000"/>
                  </a:schemeClr>
                </a:solidFill>
                <a:latin typeface="Geist" panose="020B0604020202020204" charset="0"/>
                <a:ea typeface="Geist" panose="020B0604020202020204" charset="0"/>
                <a:cs typeface="Geist" panose="020B0604020202020204" charset="0"/>
              </a:rPr>
              <a:t>Lost and Found Management System</a:t>
            </a:r>
            <a:r>
              <a:rPr lang="en-US" dirty="0">
                <a:solidFill>
                  <a:schemeClr val="tx1">
                    <a:lumMod val="85000"/>
                  </a:schemeClr>
                </a:solidFill>
                <a:latin typeface="Geist" panose="020B0604020202020204" charset="0"/>
                <a:ea typeface="Geist" panose="020B0604020202020204" charset="0"/>
                <a:cs typeface="Geist" panose="020B0604020202020204" charset="0"/>
              </a:rPr>
              <a:t> provides a </a:t>
            </a:r>
            <a:r>
              <a:rPr lang="en-US" b="1" dirty="0">
                <a:solidFill>
                  <a:schemeClr val="tx1">
                    <a:lumMod val="85000"/>
                  </a:schemeClr>
                </a:solidFill>
                <a:latin typeface="Geist" panose="020B0604020202020204" charset="0"/>
                <a:ea typeface="Geist" panose="020B0604020202020204" charset="0"/>
                <a:cs typeface="Geist" panose="020B0604020202020204" charset="0"/>
              </a:rPr>
              <a:t>secure and centralized platform</a:t>
            </a:r>
            <a:r>
              <a:rPr lang="en-US" dirty="0">
                <a:solidFill>
                  <a:schemeClr val="tx1">
                    <a:lumMod val="85000"/>
                  </a:schemeClr>
                </a:solidFill>
                <a:latin typeface="Geist" panose="020B0604020202020204" charset="0"/>
                <a:ea typeface="Geist" panose="020B0604020202020204" charset="0"/>
                <a:cs typeface="Geist" panose="020B0604020202020204" charset="0"/>
              </a:rPr>
              <a:t> where users can easily report lost or found items.</a:t>
            </a:r>
            <a:endParaRPr lang="en-IN" dirty="0">
              <a:solidFill>
                <a:schemeClr val="tx1">
                  <a:lumMod val="85000"/>
                </a:schemeClr>
              </a:solidFill>
              <a:latin typeface="Geist" panose="020B0604020202020204" charset="0"/>
              <a:ea typeface="Geist" panose="020B0604020202020204" charset="0"/>
              <a:cs typeface="Geist" panose="020B0604020202020204" charset="0"/>
            </a:endParaRPr>
          </a:p>
        </p:txBody>
      </p:sp>
      <p:sp>
        <p:nvSpPr>
          <p:cNvPr id="22" name="TextBox 21"/>
          <p:cNvSpPr txBox="1"/>
          <p:nvPr/>
        </p:nvSpPr>
        <p:spPr>
          <a:xfrm>
            <a:off x="4253023" y="4743575"/>
            <a:ext cx="7140789" cy="646331"/>
          </a:xfrm>
          <a:prstGeom prst="rect">
            <a:avLst/>
          </a:prstGeom>
          <a:noFill/>
        </p:spPr>
        <p:txBody>
          <a:bodyPr wrap="square" rtlCol="0">
            <a:spAutoFit/>
          </a:bodyPr>
          <a:lstStyle/>
          <a:p>
            <a:r>
              <a:rPr lang="en-US" dirty="0">
                <a:solidFill>
                  <a:schemeClr val="tx1">
                    <a:lumMod val="85000"/>
                  </a:schemeClr>
                </a:solidFill>
                <a:latin typeface="Geist Bold"/>
                <a:ea typeface="Geist Bold"/>
                <a:cs typeface="Geist" panose="020B0604020202020204" charset="0"/>
              </a:rPr>
              <a:t>It helps save time, improves communication, and builds a </a:t>
            </a:r>
            <a:r>
              <a:rPr lang="en-US" b="1" dirty="0">
                <a:solidFill>
                  <a:schemeClr val="tx1">
                    <a:lumMod val="85000"/>
                  </a:schemeClr>
                </a:solidFill>
                <a:latin typeface="Geist Bold"/>
                <a:ea typeface="Geist Bold"/>
                <a:cs typeface="Geist" panose="020B0604020202020204" charset="0"/>
              </a:rPr>
              <a:t>more responsible and connected campus community</a:t>
            </a:r>
            <a:r>
              <a:rPr lang="en-US" dirty="0">
                <a:solidFill>
                  <a:schemeClr val="tx1">
                    <a:lumMod val="85000"/>
                  </a:schemeClr>
                </a:solidFill>
                <a:latin typeface="Geist Bold"/>
                <a:ea typeface="Geist Bold"/>
                <a:cs typeface="Geist" panose="020B0604020202020204" charset="0"/>
              </a:rPr>
              <a:t>.</a:t>
            </a:r>
            <a:endParaRPr lang="en-IN" dirty="0">
              <a:solidFill>
                <a:schemeClr val="tx1">
                  <a:lumMod val="85000"/>
                </a:schemeClr>
              </a:solidFill>
              <a:latin typeface="Geist Bold"/>
              <a:ea typeface="Geist Bold"/>
              <a:cs typeface="Geist" panose="020B0604020202020204" charset="0"/>
            </a:endParaRPr>
          </a:p>
        </p:txBody>
      </p:sp>
    </p:spTree>
    <p:extLst>
      <p:ext uri="{BB962C8B-B14F-4D97-AF65-F5344CB8AC3E}">
        <p14:creationId xmlns:p14="http://schemas.microsoft.com/office/powerpoint/2010/main" val="42181958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4" grpId="0"/>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p:cNvSpPr/>
          <p:nvPr/>
        </p:nvSpPr>
        <p:spPr>
          <a:xfrm>
            <a:off x="2895811" y="449302"/>
            <a:ext cx="6448516" cy="460772"/>
          </a:xfrm>
          <a:prstGeom prst="rect">
            <a:avLst/>
          </a:prstGeom>
          <a:noFill/>
          <a:ln/>
        </p:spPr>
        <p:txBody>
          <a:bodyPr wrap="none" lIns="0" tIns="0" rIns="0" bIns="0" rtlCol="0" anchor="t"/>
          <a:lstStyle/>
          <a:p>
            <a:pPr marL="0" indent="0" algn="ctr">
              <a:lnSpc>
                <a:spcPts val="3600"/>
              </a:lnSpc>
              <a:buNone/>
            </a:pPr>
            <a:r>
              <a:rPr lang="en-US" sz="2900" b="1" dirty="0">
                <a:solidFill>
                  <a:srgbClr val="FFFFCC"/>
                </a:solidFill>
                <a:latin typeface="Inter Bold" pitchFamily="34" charset="0"/>
                <a:ea typeface="Inter Bold" pitchFamily="34" charset="-122"/>
                <a:cs typeface="Inter Bold" pitchFamily="34" charset="-120"/>
              </a:rPr>
              <a:t>Problem Identification &amp; Proposed Solution</a:t>
            </a:r>
            <a:endParaRPr lang="en-US" sz="2900" dirty="0">
              <a:solidFill>
                <a:srgbClr val="FFFFCC"/>
              </a:solidFill>
            </a:endParaRPr>
          </a:p>
        </p:txBody>
      </p:sp>
      <p:sp>
        <p:nvSpPr>
          <p:cNvPr id="5" name="Text 1"/>
          <p:cNvSpPr/>
          <p:nvPr/>
        </p:nvSpPr>
        <p:spPr>
          <a:xfrm>
            <a:off x="1460803" y="1285376"/>
            <a:ext cx="3255247" cy="276344"/>
          </a:xfrm>
          <a:prstGeom prst="rect">
            <a:avLst/>
          </a:prstGeom>
          <a:noFill/>
          <a:ln/>
        </p:spPr>
        <p:txBody>
          <a:bodyPr wrap="none" lIns="0" tIns="0" rIns="0" bIns="0" rtlCol="0" anchor="t"/>
          <a:lstStyle/>
          <a:p>
            <a:pPr marL="0" indent="0" algn="ctr">
              <a:lnSpc>
                <a:spcPts val="2150"/>
              </a:lnSpc>
              <a:buNone/>
            </a:pPr>
            <a:r>
              <a:rPr lang="en-US" sz="1700" b="1" dirty="0">
                <a:solidFill>
                  <a:srgbClr val="FFFFCC"/>
                </a:solidFill>
                <a:latin typeface="Inter Bold" pitchFamily="34" charset="0"/>
                <a:ea typeface="Inter Bold" pitchFamily="34" charset="-122"/>
                <a:cs typeface="Inter Bold" pitchFamily="34" charset="-120"/>
              </a:rPr>
              <a:t>The Problem: Lost Items on Campus</a:t>
            </a:r>
            <a:endParaRPr lang="en-US" sz="1700" dirty="0">
              <a:solidFill>
                <a:srgbClr val="FFFFCC"/>
              </a:solidFill>
            </a:endParaRPr>
          </a:p>
        </p:txBody>
      </p:sp>
      <p:sp>
        <p:nvSpPr>
          <p:cNvPr id="6" name="Text 2"/>
          <p:cNvSpPr/>
          <p:nvPr/>
        </p:nvSpPr>
        <p:spPr>
          <a:xfrm>
            <a:off x="341395" y="1697595"/>
            <a:ext cx="5494065" cy="1179195"/>
          </a:xfrm>
          <a:prstGeom prst="rect">
            <a:avLst/>
          </a:prstGeom>
          <a:noFill/>
          <a:ln/>
        </p:spPr>
        <p:txBody>
          <a:bodyPr wrap="square" lIns="0" tIns="0" rIns="0" bIns="0" rtlCol="0" anchor="t"/>
          <a:lstStyle/>
          <a:p>
            <a:pPr marL="0" indent="0" algn="ctr">
              <a:lnSpc>
                <a:spcPts val="2300"/>
              </a:lnSpc>
              <a:buNone/>
            </a:pPr>
            <a:r>
              <a:rPr lang="en-US" sz="1450" dirty="0">
                <a:latin typeface="Inter" pitchFamily="34" charset="0"/>
                <a:ea typeface="Inter" pitchFamily="34" charset="-122"/>
                <a:cs typeface="Inter" pitchFamily="34" charset="-120"/>
              </a:rPr>
              <a:t>Lost items in college campus often lead to frustration and inefficiency due to reliance on manual processes (e.g., physical notice boards, security office visits). There is a clear need for a streamlined, digital solution to manage these incidents effectively.</a:t>
            </a:r>
            <a:endParaRPr lang="en-US" sz="1450" dirty="0"/>
          </a:p>
        </p:txBody>
      </p:sp>
      <p:pic>
        <p:nvPicPr>
          <p:cNvPr id="7" name="Image 0" descr="preencoded.png"/>
          <p:cNvPicPr>
            <a:picLocks noChangeAspect="1"/>
          </p:cNvPicPr>
          <p:nvPr/>
        </p:nvPicPr>
        <p:blipFill>
          <a:blip r:embed="rId2"/>
          <a:stretch>
            <a:fillRect/>
          </a:stretch>
        </p:blipFill>
        <p:spPr>
          <a:xfrm>
            <a:off x="1302077" y="3012665"/>
            <a:ext cx="3413973" cy="3343443"/>
          </a:xfrm>
          <a:prstGeom prst="rect">
            <a:avLst/>
          </a:prstGeom>
        </p:spPr>
      </p:pic>
      <p:sp>
        <p:nvSpPr>
          <p:cNvPr id="8" name="Text 4"/>
          <p:cNvSpPr/>
          <p:nvPr/>
        </p:nvSpPr>
        <p:spPr>
          <a:xfrm>
            <a:off x="7402972" y="1285376"/>
            <a:ext cx="3730289" cy="276344"/>
          </a:xfrm>
          <a:prstGeom prst="rect">
            <a:avLst/>
          </a:prstGeom>
          <a:noFill/>
          <a:ln/>
        </p:spPr>
        <p:txBody>
          <a:bodyPr wrap="none" lIns="0" tIns="0" rIns="0" bIns="0" rtlCol="0" anchor="t"/>
          <a:lstStyle/>
          <a:p>
            <a:pPr marL="0" indent="0" algn="ctr">
              <a:lnSpc>
                <a:spcPts val="2150"/>
              </a:lnSpc>
              <a:buNone/>
            </a:pPr>
            <a:r>
              <a:rPr lang="en-US" sz="1700" b="1" dirty="0">
                <a:solidFill>
                  <a:srgbClr val="FFFFCC"/>
                </a:solidFill>
                <a:latin typeface="Inter Bold" pitchFamily="34" charset="0"/>
                <a:ea typeface="Inter Bold" pitchFamily="34" charset="-122"/>
                <a:cs typeface="Inter Bold" pitchFamily="34" charset="-120"/>
              </a:rPr>
              <a:t>The Proposed Solution: A Digital Platform</a:t>
            </a:r>
            <a:endParaRPr lang="en-US" sz="1700" dirty="0">
              <a:solidFill>
                <a:srgbClr val="FFFFCC"/>
              </a:solidFill>
            </a:endParaRPr>
          </a:p>
        </p:txBody>
      </p:sp>
      <p:sp>
        <p:nvSpPr>
          <p:cNvPr id="9" name="Text 5"/>
          <p:cNvSpPr/>
          <p:nvPr/>
        </p:nvSpPr>
        <p:spPr>
          <a:xfrm>
            <a:off x="6686528" y="1709120"/>
            <a:ext cx="5315598" cy="1179195"/>
          </a:xfrm>
          <a:prstGeom prst="rect">
            <a:avLst/>
          </a:prstGeom>
          <a:noFill/>
          <a:ln/>
        </p:spPr>
        <p:txBody>
          <a:bodyPr wrap="square" lIns="0" tIns="0" rIns="0" bIns="0" rtlCol="0" anchor="t"/>
          <a:lstStyle/>
          <a:p>
            <a:pPr marL="0" indent="0" algn="ctr">
              <a:lnSpc>
                <a:spcPts val="2300"/>
              </a:lnSpc>
              <a:buNone/>
            </a:pPr>
            <a:r>
              <a:rPr lang="en-US" sz="1450" dirty="0">
                <a:latin typeface="Inter" pitchFamily="34" charset="0"/>
                <a:ea typeface="Inter" pitchFamily="34" charset="-122"/>
                <a:cs typeface="Inter" pitchFamily="34" charset="-120"/>
              </a:rPr>
              <a:t>We propose a web application designed to connect users who lost or found items using smart matching technology. This digital solution will centralize the process, making it easier and faster for items to be returned to their rightful owners.</a:t>
            </a:r>
            <a:endParaRPr lang="en-US" sz="1450" dirty="0"/>
          </a:p>
        </p:txBody>
      </p:sp>
      <p:pic>
        <p:nvPicPr>
          <p:cNvPr id="10" name="Image 1" descr="preencoded.png"/>
          <p:cNvPicPr>
            <a:picLocks noChangeAspect="1"/>
          </p:cNvPicPr>
          <p:nvPr/>
        </p:nvPicPr>
        <p:blipFill>
          <a:blip r:embed="rId3"/>
          <a:srcRect t="18583" b="13861"/>
          <a:stretch>
            <a:fillRect/>
          </a:stretch>
        </p:blipFill>
        <p:spPr>
          <a:xfrm>
            <a:off x="6795447" y="3206313"/>
            <a:ext cx="4945338" cy="2956145"/>
          </a:xfrm>
          <a:prstGeom prst="rect">
            <a:avLst/>
          </a:prstGeom>
        </p:spPr>
      </p:pic>
    </p:spTree>
    <p:extLst>
      <p:ext uri="{BB962C8B-B14F-4D97-AF65-F5344CB8AC3E}">
        <p14:creationId xmlns:p14="http://schemas.microsoft.com/office/powerpoint/2010/main" val="1793938793"/>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1699E09C-9209-D972-529C-695DE471658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xmlns="" id="{C7B5FC1C-4C35-ED97-7FBE-6F6C5F6850FE}"/>
              </a:ext>
            </a:extLst>
          </p:cNvPr>
          <p:cNvSpPr txBox="1"/>
          <p:nvPr/>
        </p:nvSpPr>
        <p:spPr>
          <a:xfrm>
            <a:off x="3577686" y="780649"/>
            <a:ext cx="4922570" cy="836126"/>
          </a:xfrm>
          <a:prstGeom prst="rect">
            <a:avLst/>
          </a:prstGeom>
          <a:noFill/>
        </p:spPr>
        <p:txBody>
          <a:bodyPr wrap="square" rtlCol="0">
            <a:spAutoFit/>
          </a:bodyPr>
          <a:lstStyle/>
          <a:p>
            <a:pPr algn="ctr">
              <a:lnSpc>
                <a:spcPts val="5800"/>
              </a:lnSpc>
            </a:pPr>
            <a:r>
              <a:rPr lang="en-US" sz="3200" b="1" dirty="0">
                <a:ln>
                  <a:solidFill>
                    <a:srgbClr val="FFFFCC"/>
                  </a:solidFill>
                </a:ln>
                <a:solidFill>
                  <a:srgbClr val="DBFFF9"/>
                </a:solidFill>
                <a:latin typeface="Geist"/>
                <a:ea typeface="Geist"/>
                <a:cs typeface="Geist Bold" pitchFamily="34" charset="-120"/>
              </a:rPr>
              <a:t>Our Mission and Goals</a:t>
            </a:r>
            <a:endParaRPr lang="en-US" sz="3200" b="1" dirty="0">
              <a:ln>
                <a:solidFill>
                  <a:srgbClr val="FFFFCC"/>
                </a:solidFill>
              </a:ln>
              <a:solidFill>
                <a:srgbClr val="DBFFF9"/>
              </a:solidFill>
              <a:latin typeface="Geist"/>
              <a:ea typeface="Geist"/>
            </a:endParaRPr>
          </a:p>
        </p:txBody>
      </p:sp>
      <p:sp>
        <p:nvSpPr>
          <p:cNvPr id="21" name="Rectangle 20">
            <a:extLst>
              <a:ext uri="{FF2B5EF4-FFF2-40B4-BE49-F238E27FC236}">
                <a16:creationId xmlns:a16="http://schemas.microsoft.com/office/drawing/2014/main" xmlns="" id="{75B006FA-7082-9277-BE92-92082C245198}"/>
              </a:ext>
            </a:extLst>
          </p:cNvPr>
          <p:cNvSpPr/>
          <p:nvPr/>
        </p:nvSpPr>
        <p:spPr>
          <a:xfrm>
            <a:off x="339213" y="2607027"/>
            <a:ext cx="3515360" cy="134656"/>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xmlns="" id="{C2DE208A-1F09-F800-CC73-D7C0B8FB7792}"/>
              </a:ext>
            </a:extLst>
          </p:cNvPr>
          <p:cNvSpPr/>
          <p:nvPr/>
        </p:nvSpPr>
        <p:spPr>
          <a:xfrm>
            <a:off x="4334633" y="2608503"/>
            <a:ext cx="3515360" cy="134656"/>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xmlns="" id="{18D5B819-E554-DA0F-2A36-B8809ECF72C1}"/>
              </a:ext>
            </a:extLst>
          </p:cNvPr>
          <p:cNvSpPr/>
          <p:nvPr/>
        </p:nvSpPr>
        <p:spPr>
          <a:xfrm>
            <a:off x="8330053" y="2607026"/>
            <a:ext cx="3515360" cy="134656"/>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xmlns="" id="{6EC44766-A00C-2522-D773-893A1BDDACCA}"/>
              </a:ext>
            </a:extLst>
          </p:cNvPr>
          <p:cNvSpPr txBox="1"/>
          <p:nvPr/>
        </p:nvSpPr>
        <p:spPr>
          <a:xfrm>
            <a:off x="339213" y="3249703"/>
            <a:ext cx="3515360" cy="369332"/>
          </a:xfrm>
          <a:prstGeom prst="rect">
            <a:avLst/>
          </a:prstGeom>
          <a:noFill/>
        </p:spPr>
        <p:txBody>
          <a:bodyPr wrap="square" rtlCol="0">
            <a:spAutoFit/>
          </a:bodyPr>
          <a:lstStyle/>
          <a:p>
            <a:pPr algn="ctr"/>
            <a:r>
              <a:rPr lang="en-US" dirty="0">
                <a:latin typeface="Arial Black" panose="020B0A04020102020204" pitchFamily="34" charset="0"/>
              </a:rPr>
              <a:t>Security Digital platform</a:t>
            </a:r>
            <a:endParaRPr lang="en-IN" dirty="0">
              <a:latin typeface="Arial Black" panose="020B0A04020102020204" pitchFamily="34" charset="0"/>
            </a:endParaRPr>
          </a:p>
        </p:txBody>
      </p:sp>
      <p:sp>
        <p:nvSpPr>
          <p:cNvPr id="25" name="TextBox 24">
            <a:extLst>
              <a:ext uri="{FF2B5EF4-FFF2-40B4-BE49-F238E27FC236}">
                <a16:creationId xmlns:a16="http://schemas.microsoft.com/office/drawing/2014/main" xmlns="" id="{BEBB0E88-68C6-9012-22A9-B2848611C850}"/>
              </a:ext>
            </a:extLst>
          </p:cNvPr>
          <p:cNvSpPr txBox="1"/>
          <p:nvPr/>
        </p:nvSpPr>
        <p:spPr>
          <a:xfrm>
            <a:off x="4319393" y="3254628"/>
            <a:ext cx="3439160" cy="369332"/>
          </a:xfrm>
          <a:prstGeom prst="rect">
            <a:avLst/>
          </a:prstGeom>
          <a:noFill/>
        </p:spPr>
        <p:txBody>
          <a:bodyPr wrap="square" rtlCol="0">
            <a:spAutoFit/>
          </a:bodyPr>
          <a:lstStyle/>
          <a:p>
            <a:pPr algn="ctr"/>
            <a:r>
              <a:rPr lang="en-US" dirty="0">
                <a:latin typeface="Arial Black" panose="020B0A04020102020204" pitchFamily="34" charset="0"/>
              </a:rPr>
              <a:t>Quick Connection</a:t>
            </a:r>
            <a:endParaRPr lang="en-IN" dirty="0">
              <a:latin typeface="Arial Black" panose="020B0A04020102020204" pitchFamily="34" charset="0"/>
            </a:endParaRPr>
          </a:p>
        </p:txBody>
      </p:sp>
      <p:sp>
        <p:nvSpPr>
          <p:cNvPr id="26" name="TextBox 25">
            <a:extLst>
              <a:ext uri="{FF2B5EF4-FFF2-40B4-BE49-F238E27FC236}">
                <a16:creationId xmlns:a16="http://schemas.microsoft.com/office/drawing/2014/main" xmlns="" id="{431F5ACE-86BA-DF15-9F24-59E9530026DF}"/>
              </a:ext>
            </a:extLst>
          </p:cNvPr>
          <p:cNvSpPr txBox="1"/>
          <p:nvPr/>
        </p:nvSpPr>
        <p:spPr>
          <a:xfrm>
            <a:off x="8416413" y="3249703"/>
            <a:ext cx="3413760" cy="369332"/>
          </a:xfrm>
          <a:prstGeom prst="rect">
            <a:avLst/>
          </a:prstGeom>
          <a:noFill/>
        </p:spPr>
        <p:txBody>
          <a:bodyPr wrap="square" rtlCol="0">
            <a:spAutoFit/>
          </a:bodyPr>
          <a:lstStyle/>
          <a:p>
            <a:pPr algn="ctr"/>
            <a:r>
              <a:rPr lang="en-US" dirty="0">
                <a:latin typeface="Arial Black" panose="020B0A04020102020204" pitchFamily="34" charset="0"/>
              </a:rPr>
              <a:t>Transparency and Safety</a:t>
            </a:r>
            <a:endParaRPr lang="en-IN" dirty="0">
              <a:latin typeface="Arial Black" panose="020B0A04020102020204" pitchFamily="34" charset="0"/>
            </a:endParaRPr>
          </a:p>
        </p:txBody>
      </p:sp>
      <p:sp>
        <p:nvSpPr>
          <p:cNvPr id="27" name="TextBox 26">
            <a:extLst>
              <a:ext uri="{FF2B5EF4-FFF2-40B4-BE49-F238E27FC236}">
                <a16:creationId xmlns:a16="http://schemas.microsoft.com/office/drawing/2014/main" xmlns="" id="{30ADA3EB-165A-25A4-4ECC-974D2751D8E3}"/>
              </a:ext>
            </a:extLst>
          </p:cNvPr>
          <p:cNvSpPr txBox="1"/>
          <p:nvPr/>
        </p:nvSpPr>
        <p:spPr>
          <a:xfrm>
            <a:off x="339213" y="3825934"/>
            <a:ext cx="3515360" cy="977191"/>
          </a:xfrm>
          <a:prstGeom prst="rect">
            <a:avLst/>
          </a:prstGeom>
          <a:noFill/>
        </p:spPr>
        <p:txBody>
          <a:bodyPr wrap="square" rtlCol="0">
            <a:spAutoFit/>
          </a:bodyPr>
          <a:lstStyle/>
          <a:p>
            <a:pPr algn="ctr">
              <a:lnSpc>
                <a:spcPts val="2300"/>
              </a:lnSpc>
            </a:pPr>
            <a:r>
              <a:rPr lang="en-US" dirty="0">
                <a:ea typeface="Geist" pitchFamily="34" charset="-122"/>
                <a:cs typeface="Geist" pitchFamily="34" charset="-120"/>
              </a:rPr>
              <a:t>To create a secure digital platform that simplifies lost &amp; found item management</a:t>
            </a:r>
            <a:r>
              <a:rPr lang="en-US" dirty="0">
                <a:solidFill>
                  <a:srgbClr val="EBEDF0"/>
                </a:solidFill>
                <a:latin typeface="Geist" pitchFamily="34" charset="0"/>
                <a:ea typeface="Geist" pitchFamily="34" charset="-122"/>
                <a:cs typeface="Geist" pitchFamily="34" charset="-120"/>
              </a:rPr>
              <a:t>.</a:t>
            </a:r>
            <a:endParaRPr lang="en-US" dirty="0"/>
          </a:p>
        </p:txBody>
      </p:sp>
      <p:sp>
        <p:nvSpPr>
          <p:cNvPr id="28" name="TextBox 27">
            <a:extLst>
              <a:ext uri="{FF2B5EF4-FFF2-40B4-BE49-F238E27FC236}">
                <a16:creationId xmlns:a16="http://schemas.microsoft.com/office/drawing/2014/main" xmlns="" id="{83EDC7CA-BAF0-655C-EB67-DCD08964CF3A}"/>
              </a:ext>
            </a:extLst>
          </p:cNvPr>
          <p:cNvSpPr txBox="1"/>
          <p:nvPr/>
        </p:nvSpPr>
        <p:spPr>
          <a:xfrm>
            <a:off x="4334633" y="3825934"/>
            <a:ext cx="3515360" cy="977191"/>
          </a:xfrm>
          <a:prstGeom prst="rect">
            <a:avLst/>
          </a:prstGeom>
          <a:noFill/>
        </p:spPr>
        <p:txBody>
          <a:bodyPr wrap="square" rtlCol="0">
            <a:spAutoFit/>
          </a:bodyPr>
          <a:lstStyle/>
          <a:p>
            <a:pPr algn="ctr">
              <a:lnSpc>
                <a:spcPts val="2300"/>
              </a:lnSpc>
            </a:pPr>
            <a:r>
              <a:rPr lang="en-US" dirty="0">
                <a:ea typeface="Geist" pitchFamily="34" charset="-122"/>
                <a:cs typeface="Geist" pitchFamily="34" charset="-120"/>
              </a:rPr>
              <a:t>Enable quick connection between users through automated item matching</a:t>
            </a:r>
            <a:r>
              <a:rPr lang="en-US" dirty="0">
                <a:solidFill>
                  <a:srgbClr val="EBEDF0"/>
                </a:solidFill>
                <a:latin typeface="Geist" pitchFamily="34" charset="0"/>
                <a:ea typeface="Geist" pitchFamily="34" charset="-122"/>
                <a:cs typeface="Geist" pitchFamily="34" charset="-120"/>
              </a:rPr>
              <a:t>.</a:t>
            </a:r>
            <a:endParaRPr lang="en-US" dirty="0"/>
          </a:p>
        </p:txBody>
      </p:sp>
      <p:sp>
        <p:nvSpPr>
          <p:cNvPr id="29" name="TextBox 28">
            <a:extLst>
              <a:ext uri="{FF2B5EF4-FFF2-40B4-BE49-F238E27FC236}">
                <a16:creationId xmlns:a16="http://schemas.microsoft.com/office/drawing/2014/main" xmlns="" id="{9121DC6E-6D22-D39B-093B-6A863E03657E}"/>
              </a:ext>
            </a:extLst>
          </p:cNvPr>
          <p:cNvSpPr txBox="1"/>
          <p:nvPr/>
        </p:nvSpPr>
        <p:spPr>
          <a:xfrm>
            <a:off x="8416413" y="3817822"/>
            <a:ext cx="3429000" cy="977191"/>
          </a:xfrm>
          <a:prstGeom prst="rect">
            <a:avLst/>
          </a:prstGeom>
          <a:noFill/>
        </p:spPr>
        <p:txBody>
          <a:bodyPr wrap="square" rtlCol="0">
            <a:spAutoFit/>
          </a:bodyPr>
          <a:lstStyle/>
          <a:p>
            <a:pPr algn="ctr">
              <a:lnSpc>
                <a:spcPts val="2300"/>
              </a:lnSpc>
            </a:pPr>
            <a:r>
              <a:rPr lang="en-US" dirty="0">
                <a:ea typeface="Geist" pitchFamily="34" charset="-122"/>
                <a:cs typeface="Geist" pitchFamily="34" charset="-120"/>
              </a:rPr>
              <a:t>Enhance transparency and campus safety through verified listings and admin moderation</a:t>
            </a:r>
            <a:r>
              <a:rPr lang="en-US" dirty="0">
                <a:solidFill>
                  <a:srgbClr val="EBEDF0"/>
                </a:solidFill>
                <a:ea typeface="Geist" pitchFamily="34" charset="-122"/>
                <a:cs typeface="Geist" pitchFamily="34" charset="-120"/>
              </a:rPr>
              <a:t>.</a:t>
            </a:r>
            <a:endParaRPr lang="en-US" dirty="0"/>
          </a:p>
        </p:txBody>
      </p:sp>
      <p:pic>
        <p:nvPicPr>
          <p:cNvPr id="4098" name="Picture 2" descr="Data Privacy Security Monotone Icon In Powerpoint Pptx Png And Editable Eps  Format PPT Sample">
            <a:extLst>
              <a:ext uri="{FF2B5EF4-FFF2-40B4-BE49-F238E27FC236}">
                <a16:creationId xmlns:a16="http://schemas.microsoft.com/office/drawing/2014/main" xmlns="" id="{2B33597E-3A25-F932-24C5-03C59F2FF9D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2533" y="2169380"/>
            <a:ext cx="1000760" cy="82631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People Community Users Connection Team - Communication Icon Png,  Transparent Png - kindpng">
            <a:extLst>
              <a:ext uri="{FF2B5EF4-FFF2-40B4-BE49-F238E27FC236}">
                <a16:creationId xmlns:a16="http://schemas.microsoft.com/office/drawing/2014/main" xmlns="" id="{F0636F36-D6A0-162D-8E5E-9623F8ADB4F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78293" y="2328547"/>
            <a:ext cx="828040" cy="65879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afety and protection icon concept 42062097 Vector Art at Vecteezy">
            <a:extLst>
              <a:ext uri="{FF2B5EF4-FFF2-40B4-BE49-F238E27FC236}">
                <a16:creationId xmlns:a16="http://schemas.microsoft.com/office/drawing/2014/main" xmlns="" id="{1900AB5D-D7A0-648C-CDF7-3AECD08F4A0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73713" y="2273254"/>
            <a:ext cx="708660" cy="75751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flipV="1">
            <a:off x="761590" y="3718541"/>
            <a:ext cx="2482645" cy="1"/>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4797649" y="3724946"/>
            <a:ext cx="2482645" cy="1"/>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8889590" y="3715116"/>
            <a:ext cx="2482645" cy="1"/>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2" name="Down Arrow 1"/>
          <p:cNvSpPr/>
          <p:nvPr/>
        </p:nvSpPr>
        <p:spPr>
          <a:xfrm rot="16200000">
            <a:off x="8576469" y="972773"/>
            <a:ext cx="413206" cy="565634"/>
          </a:xfrm>
          <a:prstGeom prst="down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Down Arrow 29"/>
          <p:cNvSpPr/>
          <p:nvPr/>
        </p:nvSpPr>
        <p:spPr>
          <a:xfrm rot="5400000">
            <a:off x="3088266" y="972773"/>
            <a:ext cx="413206" cy="565634"/>
          </a:xfrm>
          <a:prstGeom prst="down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423941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BBEF8C6E-3673-AA2D-9ED6-2458566D1C1F}"/>
            </a:ext>
          </a:extLst>
        </p:cNvPr>
        <p:cNvGrpSpPr/>
        <p:nvPr/>
      </p:nvGrpSpPr>
      <p:grpSpPr>
        <a:xfrm>
          <a:off x="0" y="0"/>
          <a:ext cx="0" cy="0"/>
          <a:chOff x="0" y="0"/>
          <a:chExt cx="0" cy="0"/>
        </a:xfrm>
      </p:grpSpPr>
      <p:sp>
        <p:nvSpPr>
          <p:cNvPr id="26" name="Text 0"/>
          <p:cNvSpPr/>
          <p:nvPr/>
        </p:nvSpPr>
        <p:spPr>
          <a:xfrm>
            <a:off x="3535059" y="255081"/>
            <a:ext cx="7107793" cy="531614"/>
          </a:xfrm>
          <a:prstGeom prst="rect">
            <a:avLst/>
          </a:prstGeom>
          <a:noFill/>
          <a:ln/>
        </p:spPr>
        <p:txBody>
          <a:bodyPr wrap="none" lIns="0" tIns="0" rIns="0" bIns="0" rtlCol="0" anchor="t"/>
          <a:lstStyle/>
          <a:p>
            <a:pPr marL="0" indent="0" algn="ctr">
              <a:lnSpc>
                <a:spcPts val="4150"/>
              </a:lnSpc>
              <a:buNone/>
            </a:pPr>
            <a:r>
              <a:rPr lang="en-US" sz="3300" b="1" dirty="0">
                <a:solidFill>
                  <a:srgbClr val="0F172A"/>
                </a:solidFill>
                <a:latin typeface="Inter Bold" pitchFamily="34" charset="0"/>
                <a:ea typeface="Inter Bold" pitchFamily="34" charset="-122"/>
                <a:cs typeface="Inter Bold" pitchFamily="34" charset="-120"/>
              </a:rPr>
              <a:t>Development Environment &amp; Tools</a:t>
            </a:r>
            <a:endParaRPr lang="en-US" sz="3300" dirty="0"/>
          </a:p>
        </p:txBody>
      </p:sp>
      <p:pic>
        <p:nvPicPr>
          <p:cNvPr id="30" name="Picture 29">
            <a:extLst>
              <a:ext uri="{FF2B5EF4-FFF2-40B4-BE49-F238E27FC236}">
                <a16:creationId xmlns:a16="http://schemas.microsoft.com/office/drawing/2014/main" xmlns="" id="{025634F9-EDFE-C359-B9B7-0433B5E54EF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Lst>
          </a:blip>
          <a:srcRect/>
          <a:stretch/>
        </p:blipFill>
        <p:spPr>
          <a:xfrm>
            <a:off x="1770476" y="970796"/>
            <a:ext cx="8872376" cy="5378803"/>
          </a:xfrm>
          <a:prstGeom prst="rect">
            <a:avLst/>
          </a:prstGeom>
        </p:spPr>
      </p:pic>
      <p:sp>
        <p:nvSpPr>
          <p:cNvPr id="2" name="TextBox 1"/>
          <p:cNvSpPr txBox="1"/>
          <p:nvPr/>
        </p:nvSpPr>
        <p:spPr>
          <a:xfrm>
            <a:off x="3234813" y="324465"/>
            <a:ext cx="5732206" cy="646331"/>
          </a:xfrm>
          <a:prstGeom prst="rect">
            <a:avLst/>
          </a:prstGeom>
          <a:noFill/>
        </p:spPr>
        <p:txBody>
          <a:bodyPr wrap="square" rtlCol="0">
            <a:spAutoFit/>
          </a:bodyPr>
          <a:lstStyle/>
          <a:p>
            <a:pPr algn="ctr"/>
            <a:r>
              <a:rPr lang="en-US" sz="3600" b="1" dirty="0" smtClean="0"/>
              <a:t>TECHNOLOGY STACK</a:t>
            </a:r>
            <a:endParaRPr lang="en-IN" sz="3600" b="1" dirty="0"/>
          </a:p>
        </p:txBody>
      </p:sp>
    </p:spTree>
    <p:extLst>
      <p:ext uri="{BB962C8B-B14F-4D97-AF65-F5344CB8AC3E}">
        <p14:creationId xmlns:p14="http://schemas.microsoft.com/office/powerpoint/2010/main" val="2994857939"/>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11C15C1E-45A3-1B61-7AC4-EE457A83E21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xmlns="" id="{D5591B46-B852-E980-2AFF-BC0F43E9CF5B}"/>
              </a:ext>
            </a:extLst>
          </p:cNvPr>
          <p:cNvSpPr txBox="1"/>
          <p:nvPr/>
        </p:nvSpPr>
        <p:spPr>
          <a:xfrm>
            <a:off x="796413" y="699149"/>
            <a:ext cx="4378960" cy="615553"/>
          </a:xfrm>
          <a:prstGeom prst="rect">
            <a:avLst/>
          </a:prstGeom>
          <a:noFill/>
        </p:spPr>
        <p:txBody>
          <a:bodyPr wrap="square" rtlCol="0">
            <a:spAutoFit/>
          </a:bodyPr>
          <a:lstStyle/>
          <a:p>
            <a:pPr algn="ctr"/>
            <a:r>
              <a:rPr lang="en-US" sz="3400" b="1" dirty="0">
                <a:solidFill>
                  <a:srgbClr val="FFFFCC"/>
                </a:solidFill>
                <a:latin typeface="Geist Bold"/>
              </a:rPr>
              <a:t>System Architecture</a:t>
            </a:r>
            <a:endParaRPr lang="en-IN" sz="3400" b="1" dirty="0">
              <a:solidFill>
                <a:srgbClr val="FFFFCC"/>
              </a:solidFill>
              <a:latin typeface="Geist Bold"/>
            </a:endParaRPr>
          </a:p>
        </p:txBody>
      </p:sp>
      <p:sp>
        <p:nvSpPr>
          <p:cNvPr id="6" name="Flowchart: Connector 5">
            <a:extLst>
              <a:ext uri="{FF2B5EF4-FFF2-40B4-BE49-F238E27FC236}">
                <a16:creationId xmlns:a16="http://schemas.microsoft.com/office/drawing/2014/main" xmlns="" id="{D182C178-5BD3-6AB7-F48F-D6DBA929C4A0}"/>
              </a:ext>
            </a:extLst>
          </p:cNvPr>
          <p:cNvSpPr/>
          <p:nvPr/>
        </p:nvSpPr>
        <p:spPr>
          <a:xfrm>
            <a:off x="4734560" y="2814320"/>
            <a:ext cx="2458720" cy="1818006"/>
          </a:xfrm>
          <a:prstGeom prst="flowChartConnector">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a:solidFill>
                  <a:schemeClr val="tx1"/>
                </a:solidFill>
                <a:latin typeface="Arial Black" panose="020B0A04020102020204" pitchFamily="34" charset="0"/>
              </a:rPr>
              <a:t>System Architecture</a:t>
            </a:r>
          </a:p>
          <a:p>
            <a:pPr algn="ctr"/>
            <a:r>
              <a:rPr lang="en-US" sz="1600" dirty="0">
                <a:solidFill>
                  <a:schemeClr val="tx1"/>
                </a:solidFill>
                <a:latin typeface="Arial Black" panose="020B0A04020102020204" pitchFamily="34" charset="0"/>
              </a:rPr>
              <a:t>Flow</a:t>
            </a:r>
            <a:endParaRPr lang="en-IN" sz="1600" dirty="0">
              <a:solidFill>
                <a:schemeClr val="tx1"/>
              </a:solidFill>
              <a:latin typeface="Arial Black" panose="020B0A04020102020204" pitchFamily="34" charset="0"/>
            </a:endParaRPr>
          </a:p>
        </p:txBody>
      </p:sp>
      <p:sp>
        <p:nvSpPr>
          <p:cNvPr id="13" name="TextBox 12">
            <a:extLst>
              <a:ext uri="{FF2B5EF4-FFF2-40B4-BE49-F238E27FC236}">
                <a16:creationId xmlns:a16="http://schemas.microsoft.com/office/drawing/2014/main" xmlns="" id="{D62083E4-D677-F9C8-7660-522CE4B3BA5A}"/>
              </a:ext>
            </a:extLst>
          </p:cNvPr>
          <p:cNvSpPr txBox="1"/>
          <p:nvPr/>
        </p:nvSpPr>
        <p:spPr>
          <a:xfrm>
            <a:off x="1328665" y="1916052"/>
            <a:ext cx="2651760" cy="646331"/>
          </a:xfrm>
          <a:prstGeom prst="rect">
            <a:avLst/>
          </a:prstGeom>
          <a:ln>
            <a:solidFill>
              <a:schemeClr val="tx2">
                <a:lumMod val="25000"/>
              </a:schemeClr>
            </a:solidFill>
          </a:ln>
        </p:spPr>
        <p:style>
          <a:lnRef idx="0">
            <a:scrgbClr r="0" g="0" b="0"/>
          </a:lnRef>
          <a:fillRef idx="1002">
            <a:schemeClr val="dk1"/>
          </a:fillRef>
          <a:effectRef idx="0">
            <a:scrgbClr r="0" g="0" b="0"/>
          </a:effectRef>
          <a:fontRef idx="major"/>
        </p:style>
        <p:txBody>
          <a:bodyPr wrap="square" rtlCol="0">
            <a:spAutoFit/>
          </a:bodyPr>
          <a:lstStyle/>
          <a:p>
            <a:r>
              <a:rPr lang="en-US" b="1" dirty="0"/>
              <a:t>Frontend(react)</a:t>
            </a:r>
          </a:p>
          <a:p>
            <a:r>
              <a:rPr lang="en-US" b="1" dirty="0"/>
              <a:t>React-based dynamic UI</a:t>
            </a:r>
            <a:endParaRPr lang="en-IN" b="1" dirty="0"/>
          </a:p>
        </p:txBody>
      </p:sp>
      <p:sp>
        <p:nvSpPr>
          <p:cNvPr id="15" name="TextBox 14">
            <a:extLst>
              <a:ext uri="{FF2B5EF4-FFF2-40B4-BE49-F238E27FC236}">
                <a16:creationId xmlns:a16="http://schemas.microsoft.com/office/drawing/2014/main" xmlns="" id="{5ECC4DA9-6346-D52F-D608-9280E97AA96C}"/>
              </a:ext>
            </a:extLst>
          </p:cNvPr>
          <p:cNvSpPr txBox="1"/>
          <p:nvPr/>
        </p:nvSpPr>
        <p:spPr>
          <a:xfrm>
            <a:off x="7585915" y="1946830"/>
            <a:ext cx="2560320" cy="615553"/>
          </a:xfrm>
          <a:prstGeom prst="rect">
            <a:avLst/>
          </a:prstGeom>
          <a:ln>
            <a:solidFill>
              <a:schemeClr val="tx2">
                <a:lumMod val="25000"/>
              </a:schemeClr>
            </a:solidFill>
          </a:ln>
        </p:spPr>
        <p:style>
          <a:lnRef idx="0">
            <a:scrgbClr r="0" g="0" b="0"/>
          </a:lnRef>
          <a:fillRef idx="1002">
            <a:schemeClr val="dk1"/>
          </a:fillRef>
          <a:effectRef idx="0">
            <a:scrgbClr r="0" g="0" b="0"/>
          </a:effectRef>
          <a:fontRef idx="major"/>
        </p:style>
        <p:txBody>
          <a:bodyPr wrap="square" rtlCol="0">
            <a:spAutoFit/>
          </a:bodyPr>
          <a:lstStyle/>
          <a:p>
            <a:r>
              <a:rPr lang="en-US" b="1" dirty="0"/>
              <a:t>User</a:t>
            </a:r>
          </a:p>
          <a:p>
            <a:r>
              <a:rPr lang="en-US" sz="1600" b="1" dirty="0"/>
              <a:t>End user interacting with UI</a:t>
            </a:r>
          </a:p>
        </p:txBody>
      </p:sp>
      <p:sp>
        <p:nvSpPr>
          <p:cNvPr id="17" name="TextBox 16">
            <a:extLst>
              <a:ext uri="{FF2B5EF4-FFF2-40B4-BE49-F238E27FC236}">
                <a16:creationId xmlns:a16="http://schemas.microsoft.com/office/drawing/2014/main" xmlns="" id="{0ACCB94E-A189-24E1-9982-D48A3E043261}"/>
              </a:ext>
            </a:extLst>
          </p:cNvPr>
          <p:cNvSpPr txBox="1"/>
          <p:nvPr/>
        </p:nvSpPr>
        <p:spPr>
          <a:xfrm flipH="1">
            <a:off x="1458207" y="4771220"/>
            <a:ext cx="2651760" cy="646331"/>
          </a:xfrm>
          <a:prstGeom prst="rect">
            <a:avLst/>
          </a:prstGeom>
          <a:ln>
            <a:solidFill>
              <a:schemeClr val="tx2">
                <a:lumMod val="25000"/>
              </a:schemeClr>
            </a:solidFill>
          </a:ln>
        </p:spPr>
        <p:style>
          <a:lnRef idx="0">
            <a:scrgbClr r="0" g="0" b="0"/>
          </a:lnRef>
          <a:fillRef idx="1002">
            <a:schemeClr val="dk1"/>
          </a:fillRef>
          <a:effectRef idx="0">
            <a:scrgbClr r="0" g="0" b="0"/>
          </a:effectRef>
          <a:fontRef idx="major"/>
        </p:style>
        <p:txBody>
          <a:bodyPr wrap="square" rtlCol="0">
            <a:spAutoFit/>
          </a:bodyPr>
          <a:lstStyle/>
          <a:p>
            <a:r>
              <a:rPr lang="en-US" b="1" dirty="0"/>
              <a:t>Backend(spring boot)</a:t>
            </a:r>
          </a:p>
          <a:p>
            <a:r>
              <a:rPr lang="en-US" b="1" dirty="0"/>
              <a:t>REST APIs handling logic</a:t>
            </a:r>
            <a:endParaRPr lang="en-IN" b="1" dirty="0"/>
          </a:p>
        </p:txBody>
      </p:sp>
      <p:sp>
        <p:nvSpPr>
          <p:cNvPr id="18" name="TextBox 17">
            <a:extLst>
              <a:ext uri="{FF2B5EF4-FFF2-40B4-BE49-F238E27FC236}">
                <a16:creationId xmlns:a16="http://schemas.microsoft.com/office/drawing/2014/main" xmlns="" id="{2BB5F546-ED96-462F-0B0D-CF7181C168FD}"/>
              </a:ext>
            </a:extLst>
          </p:cNvPr>
          <p:cNvSpPr txBox="1"/>
          <p:nvPr/>
        </p:nvSpPr>
        <p:spPr>
          <a:xfrm flipH="1">
            <a:off x="7886782" y="4932788"/>
            <a:ext cx="2788920" cy="615553"/>
          </a:xfrm>
          <a:prstGeom prst="rect">
            <a:avLst/>
          </a:prstGeom>
          <a:ln>
            <a:solidFill>
              <a:schemeClr val="tx2">
                <a:lumMod val="25000"/>
              </a:schemeClr>
            </a:solidFill>
          </a:ln>
        </p:spPr>
        <p:style>
          <a:lnRef idx="0">
            <a:scrgbClr r="0" g="0" b="0"/>
          </a:lnRef>
          <a:fillRef idx="1002">
            <a:schemeClr val="dk1"/>
          </a:fillRef>
          <a:effectRef idx="0">
            <a:scrgbClr r="0" g="0" b="0"/>
          </a:effectRef>
          <a:fontRef idx="major"/>
        </p:style>
        <p:txBody>
          <a:bodyPr wrap="square" rtlCol="0">
            <a:spAutoFit/>
          </a:bodyPr>
          <a:lstStyle/>
          <a:p>
            <a:r>
              <a:rPr lang="en-US" b="1" dirty="0"/>
              <a:t>Database(SQL)</a:t>
            </a:r>
          </a:p>
          <a:p>
            <a:r>
              <a:rPr lang="en-US" sz="1600" b="1" dirty="0"/>
              <a:t>Persistence via Spring Data JPA</a:t>
            </a:r>
            <a:endParaRPr lang="en-IN" sz="1600" b="1" dirty="0"/>
          </a:p>
        </p:txBody>
      </p:sp>
      <p:cxnSp>
        <p:nvCxnSpPr>
          <p:cNvPr id="20" name="Straight Arrow Connector 19">
            <a:extLst>
              <a:ext uri="{FF2B5EF4-FFF2-40B4-BE49-F238E27FC236}">
                <a16:creationId xmlns:a16="http://schemas.microsoft.com/office/drawing/2014/main" xmlns="" id="{E8789919-9AF5-FC4A-1B1F-272B081AA969}"/>
              </a:ext>
            </a:extLst>
          </p:cNvPr>
          <p:cNvCxnSpPr>
            <a:cxnSpLocks/>
          </p:cNvCxnSpPr>
          <p:nvPr/>
        </p:nvCxnSpPr>
        <p:spPr>
          <a:xfrm flipV="1">
            <a:off x="6969760" y="2637429"/>
            <a:ext cx="508000" cy="5186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xmlns="" id="{ECF0FDFD-8A87-5546-1A0E-BF2CFABDBB75}"/>
              </a:ext>
            </a:extLst>
          </p:cNvPr>
          <p:cNvCxnSpPr>
            <a:cxnSpLocks/>
          </p:cNvCxnSpPr>
          <p:nvPr/>
        </p:nvCxnSpPr>
        <p:spPr>
          <a:xfrm flipH="1" flipV="1">
            <a:off x="4149213" y="2637429"/>
            <a:ext cx="765687" cy="5774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xmlns="" id="{C17221AE-96EE-BA41-967D-17974BE2E658}"/>
              </a:ext>
            </a:extLst>
          </p:cNvPr>
          <p:cNvCxnSpPr>
            <a:cxnSpLocks/>
          </p:cNvCxnSpPr>
          <p:nvPr/>
        </p:nvCxnSpPr>
        <p:spPr>
          <a:xfrm>
            <a:off x="7084365" y="4375355"/>
            <a:ext cx="802417" cy="5604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xmlns="" id="{2EBB07DF-126B-FD40-84E2-D2975084CCF6}"/>
              </a:ext>
            </a:extLst>
          </p:cNvPr>
          <p:cNvCxnSpPr>
            <a:cxnSpLocks/>
          </p:cNvCxnSpPr>
          <p:nvPr/>
        </p:nvCxnSpPr>
        <p:spPr>
          <a:xfrm flipH="1">
            <a:off x="4169167" y="4254341"/>
            <a:ext cx="826353" cy="5548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56743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7" grpId="0" animBg="1"/>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6BB93839-3054-C1E5-7D2C-874735AD286E}"/>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xmlns="" id="{3807F60F-D586-7DA7-4FC4-003E9C1FC6F7}"/>
              </a:ext>
            </a:extLst>
          </p:cNvPr>
          <p:cNvSpPr txBox="1"/>
          <p:nvPr/>
        </p:nvSpPr>
        <p:spPr>
          <a:xfrm>
            <a:off x="616741" y="1260986"/>
            <a:ext cx="3484880" cy="363048"/>
          </a:xfrm>
          <a:prstGeom prst="rect">
            <a:avLst/>
          </a:prstGeom>
          <a:noFill/>
        </p:spPr>
        <p:txBody>
          <a:bodyPr wrap="square" rtlCol="0">
            <a:spAutoFit/>
          </a:bodyPr>
          <a:lstStyle/>
          <a:p>
            <a:pPr>
              <a:lnSpc>
                <a:spcPts val="2150"/>
              </a:lnSpc>
            </a:pPr>
            <a:r>
              <a:rPr lang="en-IN" sz="1600" b="1" dirty="0"/>
              <a:t>Secure </a:t>
            </a:r>
            <a:r>
              <a:rPr lang="en-IN" sz="1600" b="1" dirty="0" err="1"/>
              <a:t>RESTful</a:t>
            </a:r>
            <a:r>
              <a:rPr lang="en-IN" sz="1600" b="1" dirty="0"/>
              <a:t> APIs</a:t>
            </a:r>
            <a:endParaRPr lang="en-US" sz="1600" b="1" dirty="0"/>
          </a:p>
        </p:txBody>
      </p:sp>
      <p:sp>
        <p:nvSpPr>
          <p:cNvPr id="7" name="TextBox 6">
            <a:extLst>
              <a:ext uri="{FF2B5EF4-FFF2-40B4-BE49-F238E27FC236}">
                <a16:creationId xmlns:a16="http://schemas.microsoft.com/office/drawing/2014/main" xmlns="" id="{9CF1DDBC-0E52-7702-7B00-B2018A9D1891}"/>
              </a:ext>
            </a:extLst>
          </p:cNvPr>
          <p:cNvSpPr txBox="1"/>
          <p:nvPr/>
        </p:nvSpPr>
        <p:spPr>
          <a:xfrm>
            <a:off x="616741" y="1622630"/>
            <a:ext cx="4174728" cy="534762"/>
          </a:xfrm>
          <a:prstGeom prst="rect">
            <a:avLst/>
          </a:prstGeom>
          <a:noFill/>
        </p:spPr>
        <p:txBody>
          <a:bodyPr wrap="square" rtlCol="0">
            <a:spAutoFit/>
          </a:bodyPr>
          <a:lstStyle/>
          <a:p>
            <a:pPr>
              <a:lnSpc>
                <a:spcPts val="1700"/>
              </a:lnSpc>
            </a:pPr>
            <a:r>
              <a:rPr lang="en-US" sz="1400" dirty="0"/>
              <a:t>Built with Spring Boot, providing a reliable and scalable backend.</a:t>
            </a:r>
            <a:endParaRPr lang="en-US" sz="1400" dirty="0">
              <a:solidFill>
                <a:schemeClr val="tx1">
                  <a:lumMod val="95000"/>
                </a:schemeClr>
              </a:solidFill>
            </a:endParaRPr>
          </a:p>
        </p:txBody>
      </p:sp>
      <p:sp>
        <p:nvSpPr>
          <p:cNvPr id="10" name="TextBox 9">
            <a:extLst>
              <a:ext uri="{FF2B5EF4-FFF2-40B4-BE49-F238E27FC236}">
                <a16:creationId xmlns:a16="http://schemas.microsoft.com/office/drawing/2014/main" xmlns="" id="{3351CEC7-80D1-1BDB-AB39-32C4EED2F676}"/>
              </a:ext>
            </a:extLst>
          </p:cNvPr>
          <p:cNvSpPr txBox="1"/>
          <p:nvPr/>
        </p:nvSpPr>
        <p:spPr>
          <a:xfrm>
            <a:off x="533689" y="2487339"/>
            <a:ext cx="4368800" cy="363048"/>
          </a:xfrm>
          <a:prstGeom prst="rect">
            <a:avLst/>
          </a:prstGeom>
          <a:noFill/>
        </p:spPr>
        <p:txBody>
          <a:bodyPr wrap="square" rtlCol="0">
            <a:spAutoFit/>
          </a:bodyPr>
          <a:lstStyle/>
          <a:p>
            <a:pPr>
              <a:lnSpc>
                <a:spcPts val="2150"/>
              </a:lnSpc>
            </a:pPr>
            <a:r>
              <a:rPr lang="en-IN" sz="1600" b="1" dirty="0"/>
              <a:t>Smart Matching &amp; Search Features</a:t>
            </a:r>
            <a:endParaRPr lang="en-US" sz="1600" b="1" dirty="0"/>
          </a:p>
        </p:txBody>
      </p:sp>
      <p:sp>
        <p:nvSpPr>
          <p:cNvPr id="11" name="TextBox 10">
            <a:extLst>
              <a:ext uri="{FF2B5EF4-FFF2-40B4-BE49-F238E27FC236}">
                <a16:creationId xmlns:a16="http://schemas.microsoft.com/office/drawing/2014/main" xmlns="" id="{42701638-9A0B-26D3-CC89-09E2400103D3}"/>
              </a:ext>
            </a:extLst>
          </p:cNvPr>
          <p:cNvSpPr txBox="1"/>
          <p:nvPr/>
        </p:nvSpPr>
        <p:spPr>
          <a:xfrm>
            <a:off x="533689" y="2835305"/>
            <a:ext cx="4022328" cy="523220"/>
          </a:xfrm>
          <a:prstGeom prst="rect">
            <a:avLst/>
          </a:prstGeom>
          <a:noFill/>
        </p:spPr>
        <p:txBody>
          <a:bodyPr wrap="square" rtlCol="0">
            <a:spAutoFit/>
          </a:bodyPr>
          <a:lstStyle/>
          <a:p>
            <a:r>
              <a:rPr lang="en-US" sz="1400" dirty="0"/>
              <a:t>Implements fuzzy search and potential match detection using intelligent comparison algorithms.</a:t>
            </a:r>
            <a:endParaRPr lang="en-IN" sz="1400" dirty="0">
              <a:solidFill>
                <a:schemeClr val="tx1">
                  <a:lumMod val="95000"/>
                </a:schemeClr>
              </a:solidFill>
            </a:endParaRPr>
          </a:p>
        </p:txBody>
      </p:sp>
      <p:sp>
        <p:nvSpPr>
          <p:cNvPr id="12" name="TextBox 11">
            <a:extLst>
              <a:ext uri="{FF2B5EF4-FFF2-40B4-BE49-F238E27FC236}">
                <a16:creationId xmlns:a16="http://schemas.microsoft.com/office/drawing/2014/main" xmlns="" id="{89B16874-4DC2-9BF9-CCD2-685B225C446A}"/>
              </a:ext>
            </a:extLst>
          </p:cNvPr>
          <p:cNvSpPr txBox="1"/>
          <p:nvPr/>
        </p:nvSpPr>
        <p:spPr>
          <a:xfrm>
            <a:off x="601462" y="3761834"/>
            <a:ext cx="3403600" cy="363048"/>
          </a:xfrm>
          <a:prstGeom prst="rect">
            <a:avLst/>
          </a:prstGeom>
          <a:noFill/>
        </p:spPr>
        <p:txBody>
          <a:bodyPr wrap="square" rtlCol="0">
            <a:spAutoFit/>
          </a:bodyPr>
          <a:lstStyle/>
          <a:p>
            <a:pPr>
              <a:lnSpc>
                <a:spcPts val="2150"/>
              </a:lnSpc>
            </a:pPr>
            <a:r>
              <a:rPr lang="en-IN" sz="1600" b="1" dirty="0"/>
              <a:t>Real-Time Communication</a:t>
            </a:r>
            <a:endParaRPr lang="en-US" sz="1600" b="1" dirty="0"/>
          </a:p>
        </p:txBody>
      </p:sp>
      <p:sp>
        <p:nvSpPr>
          <p:cNvPr id="14" name="TextBox 13">
            <a:extLst>
              <a:ext uri="{FF2B5EF4-FFF2-40B4-BE49-F238E27FC236}">
                <a16:creationId xmlns:a16="http://schemas.microsoft.com/office/drawing/2014/main" xmlns="" id="{C1049F8B-DA97-F515-FBA0-3A2705B8C9ED}"/>
              </a:ext>
            </a:extLst>
          </p:cNvPr>
          <p:cNvSpPr txBox="1"/>
          <p:nvPr/>
        </p:nvSpPr>
        <p:spPr>
          <a:xfrm>
            <a:off x="601462" y="4093234"/>
            <a:ext cx="4085772" cy="528350"/>
          </a:xfrm>
          <a:prstGeom prst="rect">
            <a:avLst/>
          </a:prstGeom>
          <a:noFill/>
        </p:spPr>
        <p:txBody>
          <a:bodyPr wrap="square" rtlCol="0">
            <a:spAutoFit/>
          </a:bodyPr>
          <a:lstStyle/>
          <a:p>
            <a:pPr>
              <a:lnSpc>
                <a:spcPts val="1700"/>
              </a:lnSpc>
            </a:pPr>
            <a:r>
              <a:rPr lang="en-US" sz="1400" dirty="0"/>
              <a:t>Integrated </a:t>
            </a:r>
            <a:r>
              <a:rPr lang="en-US" sz="1400" dirty="0" err="1"/>
              <a:t>WebSocket</a:t>
            </a:r>
            <a:r>
              <a:rPr lang="en-US" sz="1400" dirty="0"/>
              <a:t>-based Chat System for direct interaction between students.</a:t>
            </a:r>
            <a:endParaRPr lang="en-US" sz="1400" dirty="0">
              <a:solidFill>
                <a:schemeClr val="tx1">
                  <a:lumMod val="95000"/>
                </a:schemeClr>
              </a:solidFill>
            </a:endParaRPr>
          </a:p>
        </p:txBody>
      </p:sp>
      <p:sp>
        <p:nvSpPr>
          <p:cNvPr id="17" name="TextBox 16">
            <a:extLst>
              <a:ext uri="{FF2B5EF4-FFF2-40B4-BE49-F238E27FC236}">
                <a16:creationId xmlns:a16="http://schemas.microsoft.com/office/drawing/2014/main" xmlns="" id="{58E703D9-66B5-62D0-81B8-CD7FB8335E45}"/>
              </a:ext>
            </a:extLst>
          </p:cNvPr>
          <p:cNvSpPr txBox="1"/>
          <p:nvPr/>
        </p:nvSpPr>
        <p:spPr>
          <a:xfrm>
            <a:off x="415412" y="358818"/>
            <a:ext cx="5589639" cy="584775"/>
          </a:xfrm>
          <a:prstGeom prst="rect">
            <a:avLst/>
          </a:prstGeom>
          <a:noFill/>
        </p:spPr>
        <p:txBody>
          <a:bodyPr wrap="square" rtlCol="0">
            <a:spAutoFit/>
          </a:bodyPr>
          <a:lstStyle/>
          <a:p>
            <a:r>
              <a:rPr lang="en-US" sz="3200" b="1" spc="50" dirty="0">
                <a:ln w="9525" cmpd="sng">
                  <a:solidFill>
                    <a:schemeClr val="accent1"/>
                  </a:solidFill>
                  <a:prstDash val="solid"/>
                </a:ln>
                <a:solidFill>
                  <a:srgbClr val="70AD47">
                    <a:tint val="1000"/>
                  </a:srgbClr>
                </a:solidFill>
                <a:effectLst>
                  <a:glow rad="63500">
                    <a:schemeClr val="accent1">
                      <a:satMod val="175000"/>
                      <a:alpha val="45000"/>
                    </a:schemeClr>
                  </a:glow>
                  <a:outerShdw blurRad="50800" dist="50800" dir="5400000" algn="ctr" rotWithShape="0">
                    <a:srgbClr val="000000"/>
                  </a:outerShdw>
                  <a:reflection endPos="0" dist="50800" dir="5400000" sy="-100000" algn="bl" rotWithShape="0"/>
                </a:effectLst>
                <a:latin typeface="Geist Bold"/>
                <a:ea typeface="Geist Bold"/>
              </a:rPr>
              <a:t>Implementation SnapShots</a:t>
            </a:r>
            <a:endParaRPr lang="en-IN" sz="3200" b="1" spc="50" dirty="0">
              <a:ln w="9525" cmpd="sng">
                <a:solidFill>
                  <a:schemeClr val="accent1"/>
                </a:solidFill>
                <a:prstDash val="solid"/>
              </a:ln>
              <a:solidFill>
                <a:srgbClr val="70AD47">
                  <a:tint val="1000"/>
                </a:srgbClr>
              </a:solidFill>
              <a:effectLst>
                <a:glow rad="63500">
                  <a:schemeClr val="accent1">
                    <a:satMod val="175000"/>
                    <a:alpha val="45000"/>
                  </a:schemeClr>
                </a:glow>
                <a:outerShdw blurRad="50800" dist="50800" dir="5400000" algn="ctr" rotWithShape="0">
                  <a:srgbClr val="000000"/>
                </a:outerShdw>
                <a:reflection endPos="0" dist="50800" dir="5400000" sy="-100000" algn="bl" rotWithShape="0"/>
              </a:effectLst>
              <a:latin typeface="Geist Bold"/>
              <a:ea typeface="Geist Bold"/>
            </a:endParaRPr>
          </a:p>
        </p:txBody>
      </p:sp>
      <p:sp>
        <p:nvSpPr>
          <p:cNvPr id="4" name="Rounded Rectangle 3"/>
          <p:cNvSpPr/>
          <p:nvPr/>
        </p:nvSpPr>
        <p:spPr>
          <a:xfrm>
            <a:off x="427706" y="1141515"/>
            <a:ext cx="4323965" cy="11245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7"/>
          <p:cNvSpPr/>
          <p:nvPr/>
        </p:nvSpPr>
        <p:spPr>
          <a:xfrm>
            <a:off x="5909187" y="1033633"/>
            <a:ext cx="3077496" cy="1916356"/>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p:cNvSpPr/>
          <p:nvPr/>
        </p:nvSpPr>
        <p:spPr>
          <a:xfrm>
            <a:off x="8986683" y="1028923"/>
            <a:ext cx="2890684" cy="1916356"/>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5909187" y="3096915"/>
            <a:ext cx="3077495" cy="1524669"/>
          </a:xfrm>
          <a:prstGeom prst="rect">
            <a:avLst/>
          </a:prstGeom>
          <a:blipFill dpi="0" rotWithShape="1">
            <a:blip r:embed="rId5" cstate="print">
              <a:extLst>
                <a:ext uri="{BEBA8EAE-BF5A-486C-A8C5-ECC9F3942E4B}">
                  <a14:imgProps xmlns:a14="http://schemas.microsoft.com/office/drawing/2010/main">
                    <a14:imgLayer r:embed="rId6">
                      <a14:imgEffect>
                        <a14:sharpenSoften amount="25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5909188" y="4768510"/>
            <a:ext cx="3077496" cy="1446478"/>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p:cNvSpPr/>
          <p:nvPr/>
        </p:nvSpPr>
        <p:spPr>
          <a:xfrm>
            <a:off x="9104671" y="3101625"/>
            <a:ext cx="2772694" cy="3113363"/>
          </a:xfrm>
          <a:prstGeom prst="rect">
            <a:avLst/>
          </a:prstGeom>
          <a:blipFill dpi="0" rotWithShape="1">
            <a:blip r:embed="rId8">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ounded Rectangle 17"/>
          <p:cNvSpPr/>
          <p:nvPr/>
        </p:nvSpPr>
        <p:spPr>
          <a:xfrm>
            <a:off x="427706" y="2399696"/>
            <a:ext cx="4311671" cy="11245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Rounded Rectangle 21"/>
          <p:cNvSpPr/>
          <p:nvPr/>
        </p:nvSpPr>
        <p:spPr>
          <a:xfrm>
            <a:off x="415412" y="3694456"/>
            <a:ext cx="4323965" cy="11245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Rounded Rectangle 23"/>
          <p:cNvSpPr/>
          <p:nvPr/>
        </p:nvSpPr>
        <p:spPr>
          <a:xfrm>
            <a:off x="415411" y="5016907"/>
            <a:ext cx="4323965" cy="11245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TextBox 24">
            <a:extLst>
              <a:ext uri="{FF2B5EF4-FFF2-40B4-BE49-F238E27FC236}">
                <a16:creationId xmlns:a16="http://schemas.microsoft.com/office/drawing/2014/main" xmlns="" id="{89B16874-4DC2-9BF9-CCD2-685B225C446A}"/>
              </a:ext>
            </a:extLst>
          </p:cNvPr>
          <p:cNvSpPr txBox="1"/>
          <p:nvPr/>
        </p:nvSpPr>
        <p:spPr>
          <a:xfrm>
            <a:off x="601462" y="5128701"/>
            <a:ext cx="3403600" cy="358047"/>
          </a:xfrm>
          <a:prstGeom prst="rect">
            <a:avLst/>
          </a:prstGeom>
          <a:noFill/>
        </p:spPr>
        <p:txBody>
          <a:bodyPr wrap="square" rtlCol="0">
            <a:spAutoFit/>
          </a:bodyPr>
          <a:lstStyle/>
          <a:p>
            <a:pPr>
              <a:lnSpc>
                <a:spcPts val="2150"/>
              </a:lnSpc>
            </a:pPr>
            <a:r>
              <a:rPr lang="en-IN" sz="1600" b="1" dirty="0"/>
              <a:t>Integrated MySQL Database</a:t>
            </a:r>
            <a:endParaRPr lang="en-US" sz="1600" b="1" dirty="0"/>
          </a:p>
        </p:txBody>
      </p:sp>
      <p:sp>
        <p:nvSpPr>
          <p:cNvPr id="26" name="TextBox 25">
            <a:extLst>
              <a:ext uri="{FF2B5EF4-FFF2-40B4-BE49-F238E27FC236}">
                <a16:creationId xmlns:a16="http://schemas.microsoft.com/office/drawing/2014/main" xmlns="" id="{C1049F8B-DA97-F515-FBA0-3A2705B8C9ED}"/>
              </a:ext>
            </a:extLst>
          </p:cNvPr>
          <p:cNvSpPr txBox="1"/>
          <p:nvPr/>
        </p:nvSpPr>
        <p:spPr>
          <a:xfrm>
            <a:off x="616741" y="5420495"/>
            <a:ext cx="4085772" cy="534762"/>
          </a:xfrm>
          <a:prstGeom prst="rect">
            <a:avLst/>
          </a:prstGeom>
          <a:noFill/>
        </p:spPr>
        <p:txBody>
          <a:bodyPr wrap="square" rtlCol="0">
            <a:spAutoFit/>
          </a:bodyPr>
          <a:lstStyle/>
          <a:p>
            <a:pPr>
              <a:lnSpc>
                <a:spcPts val="1700"/>
              </a:lnSpc>
            </a:pPr>
            <a:r>
              <a:rPr lang="en-US" sz="1400" dirty="0"/>
              <a:t>Backend integrated with MySQL to store user and item details securely.</a:t>
            </a:r>
            <a:endParaRPr lang="en-US" sz="1400" dirty="0">
              <a:solidFill>
                <a:schemeClr val="tx1">
                  <a:lumMod val="95000"/>
                </a:schemeClr>
              </a:solidFill>
            </a:endParaRPr>
          </a:p>
        </p:txBody>
      </p:sp>
    </p:spTree>
    <p:extLst>
      <p:ext uri="{BB962C8B-B14F-4D97-AF65-F5344CB8AC3E}">
        <p14:creationId xmlns:p14="http://schemas.microsoft.com/office/powerpoint/2010/main" val="163511174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E995FD4-CD9A-B170-C18D-72787F2F2480}"/>
            </a:ext>
          </a:extLst>
        </p:cNvPr>
        <p:cNvGrpSpPr/>
        <p:nvPr/>
      </p:nvGrpSpPr>
      <p:grpSpPr>
        <a:xfrm>
          <a:off x="0" y="0"/>
          <a:ext cx="0" cy="0"/>
          <a:chOff x="0" y="0"/>
          <a:chExt cx="0" cy="0"/>
        </a:xfrm>
      </p:grpSpPr>
      <p:sp>
        <p:nvSpPr>
          <p:cNvPr id="6" name="Flowchart: Process 5">
            <a:extLst>
              <a:ext uri="{FF2B5EF4-FFF2-40B4-BE49-F238E27FC236}">
                <a16:creationId xmlns:a16="http://schemas.microsoft.com/office/drawing/2014/main" xmlns="" id="{0FFF1B05-1A18-8AD8-617A-19BAD568CE1E}"/>
              </a:ext>
            </a:extLst>
          </p:cNvPr>
          <p:cNvSpPr/>
          <p:nvPr/>
        </p:nvSpPr>
        <p:spPr>
          <a:xfrm>
            <a:off x="624840" y="2115627"/>
            <a:ext cx="71120" cy="902525"/>
          </a:xfrm>
          <a:prstGeom prst="flowChartProcess">
            <a:avLst/>
          </a:prstGeom>
          <a:solidFill>
            <a:srgbClr val="A3F6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xmlns="" id="{9CCB3337-C6E6-BFBE-8061-CD9D6C489F58}"/>
              </a:ext>
            </a:extLst>
          </p:cNvPr>
          <p:cNvSpPr/>
          <p:nvPr/>
        </p:nvSpPr>
        <p:spPr>
          <a:xfrm>
            <a:off x="706120" y="2106197"/>
            <a:ext cx="3444240" cy="91440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IN" dirty="0"/>
          </a:p>
        </p:txBody>
      </p:sp>
      <p:sp>
        <p:nvSpPr>
          <p:cNvPr id="10" name="Rectangle 9">
            <a:extLst>
              <a:ext uri="{FF2B5EF4-FFF2-40B4-BE49-F238E27FC236}">
                <a16:creationId xmlns:a16="http://schemas.microsoft.com/office/drawing/2014/main" xmlns="" id="{9DD2F8E9-3EEE-F51A-0C0F-CC0C628F11AD}"/>
              </a:ext>
            </a:extLst>
          </p:cNvPr>
          <p:cNvSpPr/>
          <p:nvPr/>
        </p:nvSpPr>
        <p:spPr>
          <a:xfrm>
            <a:off x="2428240" y="3350742"/>
            <a:ext cx="3444240" cy="91440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xmlns="" id="{C6F30746-EE30-A7C3-F0E4-2AEED5E761C2}"/>
              </a:ext>
            </a:extLst>
          </p:cNvPr>
          <p:cNvSpPr/>
          <p:nvPr/>
        </p:nvSpPr>
        <p:spPr>
          <a:xfrm>
            <a:off x="8565863" y="2095577"/>
            <a:ext cx="3282008" cy="91440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IN" dirty="0"/>
          </a:p>
        </p:txBody>
      </p:sp>
      <p:sp>
        <p:nvSpPr>
          <p:cNvPr id="12" name="Rectangle 11">
            <a:extLst>
              <a:ext uri="{FF2B5EF4-FFF2-40B4-BE49-F238E27FC236}">
                <a16:creationId xmlns:a16="http://schemas.microsoft.com/office/drawing/2014/main" xmlns="" id="{1D58E6A7-3B03-13CA-7DBB-508C73847E17}"/>
              </a:ext>
            </a:extLst>
          </p:cNvPr>
          <p:cNvSpPr/>
          <p:nvPr/>
        </p:nvSpPr>
        <p:spPr>
          <a:xfrm>
            <a:off x="4645660" y="2106197"/>
            <a:ext cx="3444240" cy="90732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xmlns="" id="{2AC104AA-6660-9177-D3D7-3DD42E295552}"/>
              </a:ext>
            </a:extLst>
          </p:cNvPr>
          <p:cNvSpPr/>
          <p:nvPr/>
        </p:nvSpPr>
        <p:spPr>
          <a:xfrm>
            <a:off x="6357620" y="3346461"/>
            <a:ext cx="3444240" cy="91440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IN"/>
          </a:p>
        </p:txBody>
      </p:sp>
      <p:sp>
        <p:nvSpPr>
          <p:cNvPr id="14" name="Flowchart: Process 13">
            <a:extLst>
              <a:ext uri="{FF2B5EF4-FFF2-40B4-BE49-F238E27FC236}">
                <a16:creationId xmlns:a16="http://schemas.microsoft.com/office/drawing/2014/main" xmlns="" id="{1B2D5787-A41E-C2D2-BBFF-8C34633E00F8}"/>
              </a:ext>
            </a:extLst>
          </p:cNvPr>
          <p:cNvSpPr/>
          <p:nvPr/>
        </p:nvSpPr>
        <p:spPr>
          <a:xfrm>
            <a:off x="2346961" y="3346461"/>
            <a:ext cx="76200" cy="898255"/>
          </a:xfrm>
          <a:prstGeom prst="flowChartProcess">
            <a:avLst/>
          </a:prstGeom>
          <a:solidFill>
            <a:srgbClr val="A3F6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lowchart: Process 14">
            <a:extLst>
              <a:ext uri="{FF2B5EF4-FFF2-40B4-BE49-F238E27FC236}">
                <a16:creationId xmlns:a16="http://schemas.microsoft.com/office/drawing/2014/main" xmlns="" id="{D3A4F066-2936-0656-1250-1967FC6FECC8}"/>
              </a:ext>
            </a:extLst>
          </p:cNvPr>
          <p:cNvSpPr/>
          <p:nvPr/>
        </p:nvSpPr>
        <p:spPr>
          <a:xfrm>
            <a:off x="4574540" y="2099117"/>
            <a:ext cx="60960" cy="902525"/>
          </a:xfrm>
          <a:prstGeom prst="flowChartProcess">
            <a:avLst/>
          </a:prstGeom>
          <a:solidFill>
            <a:srgbClr val="A3F6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Flowchart: Process 15">
            <a:extLst>
              <a:ext uri="{FF2B5EF4-FFF2-40B4-BE49-F238E27FC236}">
                <a16:creationId xmlns:a16="http://schemas.microsoft.com/office/drawing/2014/main" xmlns="" id="{8B20B7AD-27F3-4E05-23CC-4CCC689D92B8}"/>
              </a:ext>
            </a:extLst>
          </p:cNvPr>
          <p:cNvSpPr/>
          <p:nvPr/>
        </p:nvSpPr>
        <p:spPr>
          <a:xfrm>
            <a:off x="8504903" y="2114310"/>
            <a:ext cx="60960" cy="902525"/>
          </a:xfrm>
          <a:prstGeom prst="flowChartProcess">
            <a:avLst/>
          </a:prstGeom>
          <a:solidFill>
            <a:srgbClr val="A3F6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lowchart: Process 16">
            <a:extLst>
              <a:ext uri="{FF2B5EF4-FFF2-40B4-BE49-F238E27FC236}">
                <a16:creationId xmlns:a16="http://schemas.microsoft.com/office/drawing/2014/main" xmlns="" id="{34239091-5349-9718-3228-ACE1732C0D49}"/>
              </a:ext>
            </a:extLst>
          </p:cNvPr>
          <p:cNvSpPr/>
          <p:nvPr/>
        </p:nvSpPr>
        <p:spPr>
          <a:xfrm>
            <a:off x="6314441" y="3352399"/>
            <a:ext cx="53339" cy="902525"/>
          </a:xfrm>
          <a:prstGeom prst="flowChartProcess">
            <a:avLst/>
          </a:prstGeom>
          <a:solidFill>
            <a:srgbClr val="A3F6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xmlns="" id="{EB72E9FF-9753-083C-36A4-389229551BAC}"/>
              </a:ext>
            </a:extLst>
          </p:cNvPr>
          <p:cNvSpPr txBox="1"/>
          <p:nvPr/>
        </p:nvSpPr>
        <p:spPr>
          <a:xfrm>
            <a:off x="181610" y="929306"/>
            <a:ext cx="7898129" cy="836126"/>
          </a:xfrm>
          <a:prstGeom prst="rect">
            <a:avLst/>
          </a:prstGeom>
          <a:noFill/>
        </p:spPr>
        <p:txBody>
          <a:bodyPr wrap="square" rtlCol="0">
            <a:spAutoFit/>
          </a:bodyPr>
          <a:lstStyle/>
          <a:p>
            <a:pPr algn="ctr">
              <a:lnSpc>
                <a:spcPts val="5800"/>
              </a:lnSpc>
            </a:pPr>
            <a:r>
              <a:rPr lang="en-US" sz="3600" b="1" dirty="0">
                <a:solidFill>
                  <a:srgbClr val="FFFFCC"/>
                </a:solidFill>
                <a:latin typeface="Geist"/>
                <a:ea typeface="Geist"/>
                <a:cs typeface="Geist Bold" pitchFamily="34" charset="-120"/>
              </a:rPr>
              <a:t>Core Modules &amp; Functionalities</a:t>
            </a:r>
            <a:endParaRPr lang="en-US" sz="3600" dirty="0">
              <a:solidFill>
                <a:srgbClr val="FFFFCC"/>
              </a:solidFill>
              <a:latin typeface="Geist"/>
              <a:ea typeface="Geist"/>
            </a:endParaRPr>
          </a:p>
        </p:txBody>
      </p:sp>
      <p:sp>
        <p:nvSpPr>
          <p:cNvPr id="22" name="TextBox 21">
            <a:extLst>
              <a:ext uri="{FF2B5EF4-FFF2-40B4-BE49-F238E27FC236}">
                <a16:creationId xmlns:a16="http://schemas.microsoft.com/office/drawing/2014/main" xmlns="" id="{9BFFBF32-D09C-97E8-A540-A3B7416C302C}"/>
              </a:ext>
            </a:extLst>
          </p:cNvPr>
          <p:cNvSpPr txBox="1"/>
          <p:nvPr/>
        </p:nvSpPr>
        <p:spPr>
          <a:xfrm>
            <a:off x="4938252" y="2291556"/>
            <a:ext cx="2778758" cy="430374"/>
          </a:xfrm>
          <a:prstGeom prst="rect">
            <a:avLst/>
          </a:prstGeom>
          <a:noFill/>
        </p:spPr>
        <p:txBody>
          <a:bodyPr wrap="square" rtlCol="0">
            <a:spAutoFit/>
          </a:bodyPr>
          <a:lstStyle/>
          <a:p>
            <a:pPr>
              <a:lnSpc>
                <a:spcPts val="2900"/>
              </a:lnSpc>
            </a:pPr>
            <a:r>
              <a:rPr lang="en-US" b="1" dirty="0">
                <a:latin typeface="Geist Bold" pitchFamily="34" charset="0"/>
                <a:ea typeface="Geist Bold" pitchFamily="34" charset="-122"/>
                <a:cs typeface="Geist Bold" pitchFamily="34" charset="-120"/>
              </a:rPr>
              <a:t>Post Lost / Found Items</a:t>
            </a:r>
            <a:endParaRPr lang="en-US" dirty="0"/>
          </a:p>
        </p:txBody>
      </p:sp>
      <p:sp>
        <p:nvSpPr>
          <p:cNvPr id="23" name="TextBox 22">
            <a:extLst>
              <a:ext uri="{FF2B5EF4-FFF2-40B4-BE49-F238E27FC236}">
                <a16:creationId xmlns:a16="http://schemas.microsoft.com/office/drawing/2014/main" xmlns="" id="{7662B867-2201-C06F-4BCB-B6CF548FFE32}"/>
              </a:ext>
            </a:extLst>
          </p:cNvPr>
          <p:cNvSpPr txBox="1"/>
          <p:nvPr/>
        </p:nvSpPr>
        <p:spPr>
          <a:xfrm>
            <a:off x="8699909" y="2115616"/>
            <a:ext cx="2688590" cy="802271"/>
          </a:xfrm>
          <a:prstGeom prst="rect">
            <a:avLst/>
          </a:prstGeom>
          <a:noFill/>
        </p:spPr>
        <p:txBody>
          <a:bodyPr wrap="square" rtlCol="0">
            <a:spAutoFit/>
          </a:bodyPr>
          <a:lstStyle/>
          <a:p>
            <a:pPr>
              <a:lnSpc>
                <a:spcPts val="2900"/>
              </a:lnSpc>
            </a:pPr>
            <a:r>
              <a:rPr lang="en-US" b="1" dirty="0">
                <a:latin typeface="Geist Bold" pitchFamily="34" charset="0"/>
                <a:ea typeface="Geist Bold" pitchFamily="34" charset="-122"/>
                <a:cs typeface="Geist Bold" pitchFamily="34" charset="-120"/>
              </a:rPr>
              <a:t>Auto-Matching &amp; Smart Search</a:t>
            </a:r>
            <a:endParaRPr lang="en-US" dirty="0"/>
          </a:p>
        </p:txBody>
      </p:sp>
      <p:sp>
        <p:nvSpPr>
          <p:cNvPr id="24" name="TextBox 23">
            <a:extLst>
              <a:ext uri="{FF2B5EF4-FFF2-40B4-BE49-F238E27FC236}">
                <a16:creationId xmlns:a16="http://schemas.microsoft.com/office/drawing/2014/main" xmlns="" id="{B8697F8E-09B4-8207-9DBF-C8F8B0783515}"/>
              </a:ext>
            </a:extLst>
          </p:cNvPr>
          <p:cNvSpPr txBox="1"/>
          <p:nvPr/>
        </p:nvSpPr>
        <p:spPr>
          <a:xfrm>
            <a:off x="6441442" y="3407995"/>
            <a:ext cx="3296919" cy="802271"/>
          </a:xfrm>
          <a:prstGeom prst="rect">
            <a:avLst/>
          </a:prstGeom>
          <a:noFill/>
        </p:spPr>
        <p:txBody>
          <a:bodyPr wrap="square" rtlCol="0">
            <a:spAutoFit/>
          </a:bodyPr>
          <a:lstStyle/>
          <a:p>
            <a:pPr>
              <a:lnSpc>
                <a:spcPts val="2900"/>
              </a:lnSpc>
            </a:pPr>
            <a:r>
              <a:rPr lang="en-US" b="1" dirty="0">
                <a:latin typeface="Geist Bold" pitchFamily="34" charset="0"/>
                <a:ea typeface="Geist Bold" pitchFamily="34" charset="-122"/>
                <a:cs typeface="Geist Bold" pitchFamily="34" charset="-120"/>
              </a:rPr>
              <a:t>Admin Dashboard &amp; Analytics</a:t>
            </a:r>
            <a:endParaRPr lang="en-US" dirty="0"/>
          </a:p>
        </p:txBody>
      </p:sp>
      <p:sp>
        <p:nvSpPr>
          <p:cNvPr id="26" name="TextBox 25">
            <a:extLst>
              <a:ext uri="{FF2B5EF4-FFF2-40B4-BE49-F238E27FC236}">
                <a16:creationId xmlns:a16="http://schemas.microsoft.com/office/drawing/2014/main" xmlns="" id="{3A2A8A13-ECFB-EEE8-F3D8-696F32A32676}"/>
              </a:ext>
            </a:extLst>
          </p:cNvPr>
          <p:cNvSpPr txBox="1"/>
          <p:nvPr/>
        </p:nvSpPr>
        <p:spPr>
          <a:xfrm>
            <a:off x="2479040" y="3588474"/>
            <a:ext cx="2926080" cy="430374"/>
          </a:xfrm>
          <a:prstGeom prst="rect">
            <a:avLst/>
          </a:prstGeom>
          <a:noFill/>
        </p:spPr>
        <p:txBody>
          <a:bodyPr wrap="square" rtlCol="0">
            <a:spAutoFit/>
          </a:bodyPr>
          <a:lstStyle/>
          <a:p>
            <a:pPr>
              <a:lnSpc>
                <a:spcPts val="2900"/>
              </a:lnSpc>
            </a:pPr>
            <a:r>
              <a:rPr lang="en-US" b="1" dirty="0">
                <a:latin typeface="Geist Bold" pitchFamily="34" charset="0"/>
                <a:ea typeface="Geist Bold" pitchFamily="34" charset="-122"/>
                <a:cs typeface="Geist Bold" pitchFamily="34" charset="-120"/>
              </a:rPr>
              <a:t>Chat / Contact System</a:t>
            </a:r>
            <a:endParaRPr lang="en-US" dirty="0"/>
          </a:p>
        </p:txBody>
      </p:sp>
      <p:sp>
        <p:nvSpPr>
          <p:cNvPr id="27" name="TextBox 26">
            <a:extLst>
              <a:ext uri="{FF2B5EF4-FFF2-40B4-BE49-F238E27FC236}">
                <a16:creationId xmlns:a16="http://schemas.microsoft.com/office/drawing/2014/main" xmlns="" id="{81A83E95-2E64-99C3-4D33-BAFD599F71E3}"/>
              </a:ext>
            </a:extLst>
          </p:cNvPr>
          <p:cNvSpPr txBox="1"/>
          <p:nvPr/>
        </p:nvSpPr>
        <p:spPr>
          <a:xfrm>
            <a:off x="756920" y="2162395"/>
            <a:ext cx="3238499" cy="836126"/>
          </a:xfrm>
          <a:prstGeom prst="rect">
            <a:avLst/>
          </a:prstGeom>
          <a:noFill/>
        </p:spPr>
        <p:txBody>
          <a:bodyPr wrap="square" rtlCol="0">
            <a:spAutoFit/>
          </a:bodyPr>
          <a:lstStyle/>
          <a:p>
            <a:pPr>
              <a:lnSpc>
                <a:spcPts val="2900"/>
              </a:lnSpc>
            </a:pPr>
            <a:r>
              <a:rPr lang="en-US" b="1" dirty="0">
                <a:latin typeface="Geist Bold" pitchFamily="34" charset="0"/>
                <a:ea typeface="Geist Bold" pitchFamily="34" charset="-122"/>
                <a:cs typeface="Geist Bold" pitchFamily="34" charset="-120"/>
              </a:rPr>
              <a:t>Authentication &amp; Role Management</a:t>
            </a:r>
            <a:endParaRPr lang="en-US" b="1" dirty="0"/>
          </a:p>
        </p:txBody>
      </p:sp>
      <p:sp>
        <p:nvSpPr>
          <p:cNvPr id="28" name="TextBox 27">
            <a:extLst>
              <a:ext uri="{FF2B5EF4-FFF2-40B4-BE49-F238E27FC236}">
                <a16:creationId xmlns:a16="http://schemas.microsoft.com/office/drawing/2014/main" xmlns="" id="{7BA5220B-690E-313D-287D-366992DF7888}"/>
              </a:ext>
            </a:extLst>
          </p:cNvPr>
          <p:cNvSpPr txBox="1"/>
          <p:nvPr/>
        </p:nvSpPr>
        <p:spPr>
          <a:xfrm>
            <a:off x="624840" y="4737561"/>
            <a:ext cx="3037840" cy="488082"/>
          </a:xfrm>
          <a:prstGeom prst="rect">
            <a:avLst/>
          </a:prstGeom>
          <a:noFill/>
        </p:spPr>
        <p:txBody>
          <a:bodyPr wrap="square" rtlCol="0">
            <a:spAutoFit/>
          </a:bodyPr>
          <a:lstStyle/>
          <a:p>
            <a:pPr>
              <a:lnSpc>
                <a:spcPts val="3450"/>
              </a:lnSpc>
            </a:pPr>
            <a:r>
              <a:rPr lang="en-US" b="1" dirty="0">
                <a:solidFill>
                  <a:srgbClr val="FFFFCC"/>
                </a:solidFill>
                <a:latin typeface="Geist Bold" pitchFamily="34" charset="0"/>
                <a:ea typeface="Geist Bold" pitchFamily="34" charset="-122"/>
                <a:cs typeface="Geist Bold" pitchFamily="34" charset="-120"/>
              </a:rPr>
              <a:t>Extras:</a:t>
            </a:r>
            <a:endParaRPr lang="en-US" dirty="0">
              <a:solidFill>
                <a:srgbClr val="FFFFCC"/>
              </a:solidFill>
            </a:endParaRPr>
          </a:p>
        </p:txBody>
      </p:sp>
      <p:sp>
        <p:nvSpPr>
          <p:cNvPr id="29" name="TextBox 28">
            <a:extLst>
              <a:ext uri="{FF2B5EF4-FFF2-40B4-BE49-F238E27FC236}">
                <a16:creationId xmlns:a16="http://schemas.microsoft.com/office/drawing/2014/main" xmlns="" id="{37055C83-3104-D387-0517-63215AF3B912}"/>
              </a:ext>
            </a:extLst>
          </p:cNvPr>
          <p:cNvSpPr txBox="1"/>
          <p:nvPr/>
        </p:nvSpPr>
        <p:spPr>
          <a:xfrm>
            <a:off x="624840" y="5249515"/>
            <a:ext cx="4978400" cy="977191"/>
          </a:xfrm>
          <a:prstGeom prst="rect">
            <a:avLst/>
          </a:prstGeom>
          <a:noFill/>
        </p:spPr>
        <p:txBody>
          <a:bodyPr wrap="square" rtlCol="0">
            <a:spAutoFit/>
          </a:bodyPr>
          <a:lstStyle/>
          <a:p>
            <a:pPr marL="285750" indent="-285750">
              <a:lnSpc>
                <a:spcPts val="2300"/>
              </a:lnSpc>
              <a:buSzPct val="100000"/>
              <a:buFont typeface="Wingdings" panose="05000000000000000000" pitchFamily="2" charset="2"/>
              <a:buChar char="Ø"/>
            </a:pPr>
            <a:r>
              <a:rPr lang="en-US" dirty="0">
                <a:latin typeface="Geist" pitchFamily="34" charset="0"/>
                <a:ea typeface="Geist" pitchFamily="34" charset="-122"/>
                <a:cs typeface="Geist" pitchFamily="34" charset="-120"/>
              </a:rPr>
              <a:t>Campus-restricted listings</a:t>
            </a:r>
          </a:p>
          <a:p>
            <a:pPr marL="285750" indent="-285750">
              <a:lnSpc>
                <a:spcPts val="2300"/>
              </a:lnSpc>
              <a:buSzPct val="100000"/>
              <a:buFont typeface="Wingdings" panose="05000000000000000000" pitchFamily="2" charset="2"/>
              <a:buChar char="Ø"/>
            </a:pPr>
            <a:r>
              <a:rPr lang="en-US" dirty="0">
                <a:latin typeface="Geist" pitchFamily="34" charset="0"/>
                <a:ea typeface="Geist" pitchFamily="34" charset="-122"/>
                <a:cs typeface="Geist" pitchFamily="34" charset="-120"/>
              </a:rPr>
              <a:t>Admin moderation for content quality</a:t>
            </a:r>
          </a:p>
          <a:p>
            <a:pPr marL="285750" indent="-285750">
              <a:lnSpc>
                <a:spcPts val="2300"/>
              </a:lnSpc>
              <a:buSzPct val="100000"/>
              <a:buFont typeface="Wingdings" panose="05000000000000000000" pitchFamily="2" charset="2"/>
              <a:buChar char="Ø"/>
            </a:pPr>
            <a:r>
              <a:rPr lang="en-US" dirty="0">
                <a:latin typeface="Geist" pitchFamily="34" charset="0"/>
                <a:ea typeface="Geist" pitchFamily="34" charset="-122"/>
                <a:cs typeface="Geist" pitchFamily="34" charset="-120"/>
              </a:rPr>
              <a:t>Real-time matching engine</a:t>
            </a:r>
            <a:endParaRPr lang="en-US" dirty="0"/>
          </a:p>
        </p:txBody>
      </p:sp>
    </p:spTree>
    <p:extLst>
      <p:ext uri="{BB962C8B-B14F-4D97-AF65-F5344CB8AC3E}">
        <p14:creationId xmlns:p14="http://schemas.microsoft.com/office/powerpoint/2010/main" val="2063945492"/>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B6111D8D-B2E2-06B2-38DE-B44D80F2CC43}"/>
              </a:ext>
            </a:extLst>
          </p:cNvPr>
          <p:cNvSpPr txBox="1"/>
          <p:nvPr/>
        </p:nvSpPr>
        <p:spPr>
          <a:xfrm>
            <a:off x="4266545" y="476537"/>
            <a:ext cx="3352800" cy="769441"/>
          </a:xfrm>
          <a:prstGeom prst="rect">
            <a:avLst/>
          </a:prstGeom>
          <a:noFill/>
        </p:spPr>
        <p:txBody>
          <a:bodyPr wrap="square" rtlCol="0">
            <a:spAutoFit/>
          </a:bodyPr>
          <a:lstStyle/>
          <a:p>
            <a:pPr algn="ctr"/>
            <a:r>
              <a:rPr lang="en-US" sz="4400" dirty="0">
                <a:solidFill>
                  <a:srgbClr val="FFFFCC"/>
                </a:solidFill>
                <a:latin typeface="Geist Bold"/>
              </a:rPr>
              <a:t>User Roles</a:t>
            </a:r>
            <a:endParaRPr lang="en-IN" sz="4400" dirty="0">
              <a:solidFill>
                <a:srgbClr val="FFFFCC"/>
              </a:solidFill>
              <a:latin typeface="Geist Bold"/>
            </a:endParaRPr>
          </a:p>
        </p:txBody>
      </p:sp>
      <p:pic>
        <p:nvPicPr>
          <p:cNvPr id="1026" name="Picture 2" descr="Graduate hat "/>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48067" y="2005151"/>
            <a:ext cx="746584" cy="74658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121357" y="2086055"/>
            <a:ext cx="8477481" cy="584775"/>
          </a:xfrm>
          <a:prstGeom prst="rect">
            <a:avLst/>
          </a:prstGeom>
          <a:noFill/>
        </p:spPr>
        <p:txBody>
          <a:bodyPr wrap="square" rtlCol="0">
            <a:spAutoFit/>
          </a:bodyPr>
          <a:lstStyle/>
          <a:p>
            <a:pPr algn="ctr"/>
            <a:r>
              <a:rPr lang="en-US" sz="3200" dirty="0"/>
              <a:t>Student: </a:t>
            </a:r>
            <a:r>
              <a:rPr lang="en-US" sz="2400" dirty="0"/>
              <a:t>Can post sand search for lost or found items</a:t>
            </a:r>
            <a:r>
              <a:rPr lang="en-US" sz="2400" dirty="0" smtClean="0"/>
              <a:t>.</a:t>
            </a:r>
            <a:endParaRPr lang="en-US" sz="2400" dirty="0"/>
          </a:p>
        </p:txBody>
      </p:sp>
      <p:sp>
        <p:nvSpPr>
          <p:cNvPr id="10" name="TextBox 9"/>
          <p:cNvSpPr txBox="1"/>
          <p:nvPr/>
        </p:nvSpPr>
        <p:spPr>
          <a:xfrm>
            <a:off x="1839308" y="3025936"/>
            <a:ext cx="8477481" cy="584775"/>
          </a:xfrm>
          <a:prstGeom prst="rect">
            <a:avLst/>
          </a:prstGeom>
          <a:noFill/>
        </p:spPr>
        <p:txBody>
          <a:bodyPr wrap="square" rtlCol="0">
            <a:spAutoFit/>
          </a:bodyPr>
          <a:lstStyle/>
          <a:p>
            <a:pPr algn="ctr">
              <a:buClr>
                <a:schemeClr val="tx2">
                  <a:lumMod val="75000"/>
                </a:schemeClr>
              </a:buClr>
            </a:pPr>
            <a:r>
              <a:rPr lang="en-US" sz="3200" dirty="0"/>
              <a:t>Admin:</a:t>
            </a:r>
            <a:r>
              <a:rPr lang="en-US" sz="2800" dirty="0"/>
              <a:t> </a:t>
            </a:r>
            <a:r>
              <a:rPr lang="en-US" sz="2400" dirty="0"/>
              <a:t>Verifies and moderates posts for security.</a:t>
            </a:r>
          </a:p>
        </p:txBody>
      </p:sp>
      <p:pic>
        <p:nvPicPr>
          <p:cNvPr id="1028" name="Picture 4" descr="Administrator "/>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65323" y="2944698"/>
            <a:ext cx="746585" cy="7472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884393" y="3979066"/>
            <a:ext cx="6951407" cy="584775"/>
          </a:xfrm>
          <a:prstGeom prst="rect">
            <a:avLst/>
          </a:prstGeom>
          <a:noFill/>
        </p:spPr>
        <p:txBody>
          <a:bodyPr wrap="square" rtlCol="0">
            <a:spAutoFit/>
          </a:bodyPr>
          <a:lstStyle/>
          <a:p>
            <a:r>
              <a:rPr lang="en-US" sz="3200" dirty="0"/>
              <a:t>Finder: </a:t>
            </a:r>
            <a:r>
              <a:rPr lang="en-US" sz="2400" dirty="0"/>
              <a:t>Helps connect and return found items</a:t>
            </a:r>
            <a:r>
              <a:rPr lang="en-US" sz="2800" dirty="0" smtClean="0"/>
              <a:t>.</a:t>
            </a:r>
            <a:endParaRPr lang="en-IN" sz="2800" dirty="0"/>
          </a:p>
        </p:txBody>
      </p:sp>
      <p:pic>
        <p:nvPicPr>
          <p:cNvPr id="1030" name="Picture 6" descr="Business "/>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856564" y="4047056"/>
            <a:ext cx="655344" cy="655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0015426"/>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Office Theme">
  <a:themeElements>
    <a:clrScheme name="Custom 14">
      <a:dk1>
        <a:srgbClr val="121429"/>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877</TotalTime>
  <Words>525</Words>
  <Application>Microsoft Office PowerPoint</Application>
  <PresentationFormat>Widescreen</PresentationFormat>
  <Paragraphs>91</Paragraphs>
  <Slides>13</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Arial</vt:lpstr>
      <vt:lpstr>Arial Black</vt:lpstr>
      <vt:lpstr>Calibri</vt:lpstr>
      <vt:lpstr>Calibri Light</vt:lpstr>
      <vt:lpstr>Geist</vt:lpstr>
      <vt:lpstr>Geist Bold</vt:lpstr>
      <vt:lpstr>Inter</vt:lpstr>
      <vt:lpstr>Inter Bold</vt:lpstr>
      <vt:lpstr>Monotype Corsiva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NAVYA SRI MUTHYALA</dc:creator>
  <cp:lastModifiedBy>Microsoft account</cp:lastModifiedBy>
  <cp:revision>35</cp:revision>
  <dcterms:created xsi:type="dcterms:W3CDTF">2025-10-26T11:12:37Z</dcterms:created>
  <dcterms:modified xsi:type="dcterms:W3CDTF">2025-11-10T15:50:33Z</dcterms:modified>
</cp:coreProperties>
</file>